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5"/>
  </p:sldMasterIdLst>
  <p:notesMasterIdLst>
    <p:notesMasterId r:id="rId67"/>
  </p:notesMasterIdLst>
  <p:handoutMasterIdLst>
    <p:handoutMasterId r:id="rId68"/>
  </p:handoutMasterIdLst>
  <p:sldIdLst>
    <p:sldId id="419" r:id="rId6"/>
    <p:sldId id="412" r:id="rId7"/>
    <p:sldId id="301" r:id="rId8"/>
    <p:sldId id="288" r:id="rId9"/>
    <p:sldId id="305" r:id="rId10"/>
    <p:sldId id="292" r:id="rId11"/>
    <p:sldId id="418" r:id="rId12"/>
    <p:sldId id="293" r:id="rId13"/>
    <p:sldId id="299" r:id="rId14"/>
    <p:sldId id="420" r:id="rId15"/>
    <p:sldId id="306" r:id="rId16"/>
    <p:sldId id="307" r:id="rId17"/>
    <p:sldId id="309" r:id="rId18"/>
    <p:sldId id="313" r:id="rId19"/>
    <p:sldId id="408" r:id="rId20"/>
    <p:sldId id="328" r:id="rId21"/>
    <p:sldId id="409" r:id="rId22"/>
    <p:sldId id="308" r:id="rId23"/>
    <p:sldId id="310" r:id="rId24"/>
    <p:sldId id="312" r:id="rId25"/>
    <p:sldId id="348" r:id="rId26"/>
    <p:sldId id="315" r:id="rId27"/>
    <p:sldId id="344" r:id="rId28"/>
    <p:sldId id="314" r:id="rId29"/>
    <p:sldId id="317" r:id="rId30"/>
    <p:sldId id="318" r:id="rId31"/>
    <p:sldId id="319" r:id="rId32"/>
    <p:sldId id="347" r:id="rId33"/>
    <p:sldId id="320" r:id="rId34"/>
    <p:sldId id="345" r:id="rId35"/>
    <p:sldId id="346" r:id="rId36"/>
    <p:sldId id="323" r:id="rId37"/>
    <p:sldId id="329" r:id="rId38"/>
    <p:sldId id="421" r:id="rId39"/>
    <p:sldId id="422" r:id="rId40"/>
    <p:sldId id="325" r:id="rId41"/>
    <p:sldId id="324" r:id="rId42"/>
    <p:sldId id="326" r:id="rId43"/>
    <p:sldId id="407" r:id="rId44"/>
    <p:sldId id="333" r:id="rId45"/>
    <p:sldId id="334" r:id="rId46"/>
    <p:sldId id="416" r:id="rId47"/>
    <p:sldId id="327" r:id="rId48"/>
    <p:sldId id="417" r:id="rId49"/>
    <p:sldId id="331" r:id="rId50"/>
    <p:sldId id="414" r:id="rId51"/>
    <p:sldId id="385" r:id="rId52"/>
    <p:sldId id="349" r:id="rId53"/>
    <p:sldId id="404" r:id="rId54"/>
    <p:sldId id="335" r:id="rId55"/>
    <p:sldId id="336" r:id="rId56"/>
    <p:sldId id="337" r:id="rId57"/>
    <p:sldId id="338" r:id="rId58"/>
    <p:sldId id="339" r:id="rId59"/>
    <p:sldId id="415" r:id="rId60"/>
    <p:sldId id="405" r:id="rId61"/>
    <p:sldId id="341" r:id="rId62"/>
    <p:sldId id="342" r:id="rId63"/>
    <p:sldId id="424" r:id="rId64"/>
    <p:sldId id="425" r:id="rId65"/>
    <p:sldId id="423" r:id="rId66"/>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1: Introduction" id="{A7899205-B20B-C047-9930-270B06B08DF5}">
          <p14:sldIdLst>
            <p14:sldId id="419"/>
            <p14:sldId id="412"/>
            <p14:sldId id="301"/>
            <p14:sldId id="288"/>
          </p14:sldIdLst>
        </p14:section>
        <p14:section name="Section 2: Why CSIRT?" id="{53488151-54FA-334F-94C4-6FA0C8EDB05F}">
          <p14:sldIdLst>
            <p14:sldId id="305"/>
            <p14:sldId id="292"/>
            <p14:sldId id="418"/>
            <p14:sldId id="293"/>
            <p14:sldId id="299"/>
            <p14:sldId id="420"/>
            <p14:sldId id="306"/>
            <p14:sldId id="307"/>
          </p14:sldIdLst>
        </p14:section>
        <p14:section name="Section 3: Starting Points" id="{8684C705-5AA4-2D41-BC23-7BDB6171C239}">
          <p14:sldIdLst>
            <p14:sldId id="309"/>
            <p14:sldId id="313"/>
            <p14:sldId id="408"/>
            <p14:sldId id="328"/>
            <p14:sldId id="409"/>
            <p14:sldId id="308"/>
            <p14:sldId id="310"/>
            <p14:sldId id="312"/>
          </p14:sldIdLst>
        </p14:section>
        <p14:section name="Section 4: basics and exercise" id="{3520234A-D374-F84B-BFD3-10D290E18552}">
          <p14:sldIdLst>
            <p14:sldId id="348"/>
            <p14:sldId id="315"/>
            <p14:sldId id="344"/>
            <p14:sldId id="314"/>
            <p14:sldId id="317"/>
            <p14:sldId id="318"/>
            <p14:sldId id="319"/>
          </p14:sldIdLst>
        </p14:section>
        <p14:section name="Section 5: Organisational Factors" id="{8C953313-B649-D64C-A364-6E0F3263AB4C}">
          <p14:sldIdLst>
            <p14:sldId id="347"/>
            <p14:sldId id="320"/>
            <p14:sldId id="345"/>
            <p14:sldId id="346"/>
            <p14:sldId id="323"/>
            <p14:sldId id="329"/>
            <p14:sldId id="421"/>
            <p14:sldId id="422"/>
            <p14:sldId id="325"/>
            <p14:sldId id="324"/>
            <p14:sldId id="326"/>
            <p14:sldId id="407"/>
            <p14:sldId id="333"/>
            <p14:sldId id="334"/>
            <p14:sldId id="416"/>
            <p14:sldId id="327"/>
            <p14:sldId id="417"/>
            <p14:sldId id="331"/>
            <p14:sldId id="414"/>
            <p14:sldId id="385"/>
          </p14:sldIdLst>
        </p14:section>
        <p14:section name="Section 6: Human Factors" id="{3C05355E-9306-3841-8B0C-0E5B102CFFD1}">
          <p14:sldIdLst>
            <p14:sldId id="349"/>
            <p14:sldId id="404"/>
            <p14:sldId id="335"/>
            <p14:sldId id="336"/>
            <p14:sldId id="337"/>
            <p14:sldId id="338"/>
            <p14:sldId id="339"/>
            <p14:sldId id="415"/>
          </p14:sldIdLst>
        </p14:section>
        <p14:section name="Section 7: Wrapup" id="{BA6B7CE6-0685-9C42-9D48-E44A2E17FD97}">
          <p14:sldIdLst>
            <p14:sldId id="405"/>
            <p14:sldId id="341"/>
            <p14:sldId id="342"/>
            <p14:sldId id="424"/>
            <p14:sldId id="425"/>
            <p14:sldId id="42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3D6E"/>
    <a:srgbClr val="1C4161"/>
    <a:srgbClr val="0C2C52"/>
    <a:srgbClr val="D01384"/>
    <a:srgbClr val="7E4792"/>
    <a:srgbClr val="F5E273"/>
    <a:srgbClr val="82C8E4"/>
    <a:srgbClr val="4992CD"/>
    <a:srgbClr val="2D6B96"/>
    <a:srgbClr val="CF17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82" autoAdjust="0"/>
    <p:restoredTop sz="72190"/>
  </p:normalViewPr>
  <p:slideViewPr>
    <p:cSldViewPr snapToGrid="0">
      <p:cViewPr varScale="1">
        <p:scale>
          <a:sx n="112" d="100"/>
          <a:sy n="112" d="100"/>
        </p:scale>
        <p:origin x="2160" y="176"/>
      </p:cViewPr>
      <p:guideLst/>
    </p:cSldViewPr>
  </p:slideViewPr>
  <p:notesTextViewPr>
    <p:cViewPr>
      <p:scale>
        <a:sx n="105" d="100"/>
        <a:sy n="105" d="100"/>
      </p:scale>
      <p:origin x="0" y="0"/>
    </p:cViewPr>
  </p:notesTextViewPr>
  <p:notesViewPr>
    <p:cSldViewPr snapToGrid="0">
      <p:cViewPr varScale="1">
        <p:scale>
          <a:sx n="91" d="100"/>
          <a:sy n="91" d="100"/>
        </p:scale>
        <p:origin x="2544" y="19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handoutMaster" Target="handoutMasters/handoutMaster1.xml"/><Relationship Id="rId7" Type="http://schemas.openxmlformats.org/officeDocument/2006/relationships/slide" Target="slides/slide2.xml"/><Relationship Id="rId71"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5" Type="http://schemas.openxmlformats.org/officeDocument/2006/relationships/slideMaster" Target="slideMasters/slideMaster1.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notesMaster" Target="notesMasters/notesMaster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4" Type="http://schemas.openxmlformats.org/officeDocument/2006/relationships/customXml" Target="../customXml/item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9D5A4C-C746-5E42-8819-AF5D12256B42}" type="doc">
      <dgm:prSet loTypeId="urn:microsoft.com/office/officeart/2005/8/layout/matrix3" loCatId="matrix" qsTypeId="urn:microsoft.com/office/officeart/2005/8/quickstyle/simple1" qsCatId="simple" csTypeId="urn:microsoft.com/office/officeart/2005/8/colors/accent0_3" csCatId="mainScheme" phldr="1"/>
      <dgm:spPr/>
      <dgm:t>
        <a:bodyPr/>
        <a:lstStyle/>
        <a:p>
          <a:endParaRPr lang="en-US"/>
        </a:p>
      </dgm:t>
    </dgm:pt>
    <dgm:pt modelId="{8A0BF830-3AAB-F744-BA40-365BAF4B4F43}">
      <dgm:prSet/>
      <dgm:spPr>
        <a:solidFill>
          <a:srgbClr val="0C2C52"/>
        </a:solidFill>
      </dgm:spPr>
      <dgm:t>
        <a:bodyPr/>
        <a:lstStyle/>
        <a:p>
          <a:r>
            <a:rPr lang="en-GB" dirty="0"/>
            <a:t>Learn about CSIRT background and why we need it</a:t>
          </a:r>
        </a:p>
      </dgm:t>
    </dgm:pt>
    <dgm:pt modelId="{912AF611-C423-F542-9022-E0F14024D9DC}" type="parTrans" cxnId="{F0E059D7-BCCE-0349-B6F0-34048A186981}">
      <dgm:prSet/>
      <dgm:spPr/>
      <dgm:t>
        <a:bodyPr/>
        <a:lstStyle/>
        <a:p>
          <a:endParaRPr lang="en-US"/>
        </a:p>
      </dgm:t>
    </dgm:pt>
    <dgm:pt modelId="{BA3BE346-BDAA-7D45-AF0E-BEC98DB396E9}" type="sibTrans" cxnId="{F0E059D7-BCCE-0349-B6F0-34048A186981}">
      <dgm:prSet/>
      <dgm:spPr/>
      <dgm:t>
        <a:bodyPr/>
        <a:lstStyle/>
        <a:p>
          <a:endParaRPr lang="en-US"/>
        </a:p>
      </dgm:t>
    </dgm:pt>
    <dgm:pt modelId="{CAFB22CB-A314-9845-A8E9-A2E0239B1DF8}">
      <dgm:prSet/>
      <dgm:spPr>
        <a:solidFill>
          <a:srgbClr val="0C2C52"/>
        </a:solidFill>
      </dgm:spPr>
      <dgm:t>
        <a:bodyPr/>
        <a:lstStyle/>
        <a:p>
          <a:r>
            <a:rPr lang="en-US" dirty="0"/>
            <a:t>Learn important CSIRT starting points and positioning within the organisation</a:t>
          </a:r>
          <a:endParaRPr lang="en-GB" dirty="0"/>
        </a:p>
      </dgm:t>
    </dgm:pt>
    <dgm:pt modelId="{78936984-D4A4-CF47-A364-4E035EA0D35C}" type="parTrans" cxnId="{031D413A-AF40-0943-A466-3D6E6578D1E7}">
      <dgm:prSet/>
      <dgm:spPr/>
      <dgm:t>
        <a:bodyPr/>
        <a:lstStyle/>
        <a:p>
          <a:endParaRPr lang="en-US"/>
        </a:p>
      </dgm:t>
    </dgm:pt>
    <dgm:pt modelId="{FA43827D-93C6-2542-8F3B-FF856FF9EB20}" type="sibTrans" cxnId="{031D413A-AF40-0943-A466-3D6E6578D1E7}">
      <dgm:prSet/>
      <dgm:spPr/>
      <dgm:t>
        <a:bodyPr/>
        <a:lstStyle/>
        <a:p>
          <a:endParaRPr lang="en-US"/>
        </a:p>
      </dgm:t>
    </dgm:pt>
    <dgm:pt modelId="{933C951E-764C-724B-AEF8-A14904DDBBAA}">
      <dgm:prSet/>
      <dgm:spPr>
        <a:solidFill>
          <a:srgbClr val="0C2C52"/>
        </a:solidFill>
      </dgm:spPr>
      <dgm:t>
        <a:bodyPr/>
        <a:lstStyle/>
        <a:p>
          <a:r>
            <a:rPr lang="en-US" dirty="0"/>
            <a:t>Gain an overview of CSIRT </a:t>
          </a:r>
          <a:r>
            <a:rPr lang="en-US" dirty="0" err="1"/>
            <a:t>organisational</a:t>
          </a:r>
          <a:r>
            <a:rPr lang="en-US" dirty="0"/>
            <a:t> aspects (SIM3 based)</a:t>
          </a:r>
          <a:endParaRPr lang="en-GB" dirty="0"/>
        </a:p>
      </dgm:t>
    </dgm:pt>
    <dgm:pt modelId="{FB27DB0F-80DC-FD4F-AF86-C61A25B162FC}" type="parTrans" cxnId="{D26AAEC7-6577-7B4B-93ED-09D4E31F5A84}">
      <dgm:prSet/>
      <dgm:spPr/>
      <dgm:t>
        <a:bodyPr/>
        <a:lstStyle/>
        <a:p>
          <a:endParaRPr lang="en-US"/>
        </a:p>
      </dgm:t>
    </dgm:pt>
    <dgm:pt modelId="{FAD6AEFA-90D2-F74E-ACE4-F02E441AA579}" type="sibTrans" cxnId="{D26AAEC7-6577-7B4B-93ED-09D4E31F5A84}">
      <dgm:prSet/>
      <dgm:spPr/>
      <dgm:t>
        <a:bodyPr/>
        <a:lstStyle/>
        <a:p>
          <a:endParaRPr lang="en-US"/>
        </a:p>
      </dgm:t>
    </dgm:pt>
    <dgm:pt modelId="{B0951CDE-42FD-E842-B022-1682289F6C74}">
      <dgm:prSet/>
      <dgm:spPr>
        <a:solidFill>
          <a:srgbClr val="0C2C52"/>
        </a:solidFill>
      </dgm:spPr>
      <dgm:t>
        <a:bodyPr/>
        <a:lstStyle/>
        <a:p>
          <a:r>
            <a:rPr lang="en-US" dirty="0"/>
            <a:t>Gain an overview of CSIRT human aspects (SIM3 based)</a:t>
          </a:r>
          <a:endParaRPr lang="en-GB" dirty="0"/>
        </a:p>
      </dgm:t>
    </dgm:pt>
    <dgm:pt modelId="{1F7E2D11-A6EE-584F-B113-CA28B1109957}" type="parTrans" cxnId="{61F1949D-ED52-5F4F-81EF-2ED9DF940E1C}">
      <dgm:prSet/>
      <dgm:spPr/>
      <dgm:t>
        <a:bodyPr/>
        <a:lstStyle/>
        <a:p>
          <a:endParaRPr lang="en-US"/>
        </a:p>
      </dgm:t>
    </dgm:pt>
    <dgm:pt modelId="{28CB6D8C-6712-F34B-B34B-606DE51272EE}" type="sibTrans" cxnId="{61F1949D-ED52-5F4F-81EF-2ED9DF940E1C}">
      <dgm:prSet/>
      <dgm:spPr/>
      <dgm:t>
        <a:bodyPr/>
        <a:lstStyle/>
        <a:p>
          <a:endParaRPr lang="en-US"/>
        </a:p>
      </dgm:t>
    </dgm:pt>
    <dgm:pt modelId="{41F4CAE2-D89E-3548-9A45-9B03C6C10368}" type="pres">
      <dgm:prSet presAssocID="{649D5A4C-C746-5E42-8819-AF5D12256B42}" presName="matrix" presStyleCnt="0">
        <dgm:presLayoutVars>
          <dgm:chMax val="1"/>
          <dgm:dir/>
          <dgm:resizeHandles val="exact"/>
        </dgm:presLayoutVars>
      </dgm:prSet>
      <dgm:spPr/>
    </dgm:pt>
    <dgm:pt modelId="{32F0950B-7E01-3548-96E4-38C2FCB2E7F2}" type="pres">
      <dgm:prSet presAssocID="{649D5A4C-C746-5E42-8819-AF5D12256B42}" presName="diamond" presStyleLbl="bgShp" presStyleIdx="0" presStyleCnt="1"/>
      <dgm:spPr/>
    </dgm:pt>
    <dgm:pt modelId="{BC133AF1-93BC-4946-ABBD-0CAD24A8632A}" type="pres">
      <dgm:prSet presAssocID="{649D5A4C-C746-5E42-8819-AF5D12256B42}" presName="quad1" presStyleLbl="node1" presStyleIdx="0" presStyleCnt="4">
        <dgm:presLayoutVars>
          <dgm:chMax val="0"/>
          <dgm:chPref val="0"/>
          <dgm:bulletEnabled val="1"/>
        </dgm:presLayoutVars>
      </dgm:prSet>
      <dgm:spPr/>
    </dgm:pt>
    <dgm:pt modelId="{CA8DBD8E-CF94-594B-A935-9012C1746F79}" type="pres">
      <dgm:prSet presAssocID="{649D5A4C-C746-5E42-8819-AF5D12256B42}" presName="quad2" presStyleLbl="node1" presStyleIdx="1" presStyleCnt="4">
        <dgm:presLayoutVars>
          <dgm:chMax val="0"/>
          <dgm:chPref val="0"/>
          <dgm:bulletEnabled val="1"/>
        </dgm:presLayoutVars>
      </dgm:prSet>
      <dgm:spPr/>
    </dgm:pt>
    <dgm:pt modelId="{782E3500-4F0D-3C48-9A23-AB1E8E43AAA4}" type="pres">
      <dgm:prSet presAssocID="{649D5A4C-C746-5E42-8819-AF5D12256B42}" presName="quad3" presStyleLbl="node1" presStyleIdx="2" presStyleCnt="4">
        <dgm:presLayoutVars>
          <dgm:chMax val="0"/>
          <dgm:chPref val="0"/>
          <dgm:bulletEnabled val="1"/>
        </dgm:presLayoutVars>
      </dgm:prSet>
      <dgm:spPr/>
    </dgm:pt>
    <dgm:pt modelId="{3A93E391-62AD-414D-982B-989458E22FA1}" type="pres">
      <dgm:prSet presAssocID="{649D5A4C-C746-5E42-8819-AF5D12256B42}" presName="quad4" presStyleLbl="node1" presStyleIdx="3" presStyleCnt="4">
        <dgm:presLayoutVars>
          <dgm:chMax val="0"/>
          <dgm:chPref val="0"/>
          <dgm:bulletEnabled val="1"/>
        </dgm:presLayoutVars>
      </dgm:prSet>
      <dgm:spPr/>
    </dgm:pt>
  </dgm:ptLst>
  <dgm:cxnLst>
    <dgm:cxn modelId="{07433E39-E8FF-C743-98FD-628F1652979B}" type="presOf" srcId="{CAFB22CB-A314-9845-A8E9-A2E0239B1DF8}" destId="{CA8DBD8E-CF94-594B-A935-9012C1746F79}" srcOrd="0" destOrd="0" presId="urn:microsoft.com/office/officeart/2005/8/layout/matrix3"/>
    <dgm:cxn modelId="{031D413A-AF40-0943-A466-3D6E6578D1E7}" srcId="{649D5A4C-C746-5E42-8819-AF5D12256B42}" destId="{CAFB22CB-A314-9845-A8E9-A2E0239B1DF8}" srcOrd="1" destOrd="0" parTransId="{78936984-D4A4-CF47-A364-4E035EA0D35C}" sibTransId="{FA43827D-93C6-2542-8F3B-FF856FF9EB20}"/>
    <dgm:cxn modelId="{61F1949D-ED52-5F4F-81EF-2ED9DF940E1C}" srcId="{649D5A4C-C746-5E42-8819-AF5D12256B42}" destId="{B0951CDE-42FD-E842-B022-1682289F6C74}" srcOrd="3" destOrd="0" parTransId="{1F7E2D11-A6EE-584F-B113-CA28B1109957}" sibTransId="{28CB6D8C-6712-F34B-B34B-606DE51272EE}"/>
    <dgm:cxn modelId="{4019B1A3-A867-B348-A419-1845E18BD9BC}" type="presOf" srcId="{8A0BF830-3AAB-F744-BA40-365BAF4B4F43}" destId="{BC133AF1-93BC-4946-ABBD-0CAD24A8632A}" srcOrd="0" destOrd="0" presId="urn:microsoft.com/office/officeart/2005/8/layout/matrix3"/>
    <dgm:cxn modelId="{99680FC2-06CD-8B4B-8FB9-21FC3CACCBE2}" type="presOf" srcId="{B0951CDE-42FD-E842-B022-1682289F6C74}" destId="{3A93E391-62AD-414D-982B-989458E22FA1}" srcOrd="0" destOrd="0" presId="urn:microsoft.com/office/officeart/2005/8/layout/matrix3"/>
    <dgm:cxn modelId="{D26AAEC7-6577-7B4B-93ED-09D4E31F5A84}" srcId="{649D5A4C-C746-5E42-8819-AF5D12256B42}" destId="{933C951E-764C-724B-AEF8-A14904DDBBAA}" srcOrd="2" destOrd="0" parTransId="{FB27DB0F-80DC-FD4F-AF86-C61A25B162FC}" sibTransId="{FAD6AEFA-90D2-F74E-ACE4-F02E441AA579}"/>
    <dgm:cxn modelId="{F0E059D7-BCCE-0349-B6F0-34048A186981}" srcId="{649D5A4C-C746-5E42-8819-AF5D12256B42}" destId="{8A0BF830-3AAB-F744-BA40-365BAF4B4F43}" srcOrd="0" destOrd="0" parTransId="{912AF611-C423-F542-9022-E0F14024D9DC}" sibTransId="{BA3BE346-BDAA-7D45-AF0E-BEC98DB396E9}"/>
    <dgm:cxn modelId="{B52B86D9-4952-344A-8909-37E2891BDCA0}" type="presOf" srcId="{649D5A4C-C746-5E42-8819-AF5D12256B42}" destId="{41F4CAE2-D89E-3548-9A45-9B03C6C10368}" srcOrd="0" destOrd="0" presId="urn:microsoft.com/office/officeart/2005/8/layout/matrix3"/>
    <dgm:cxn modelId="{7F72A5E3-FCF3-AA49-B055-26303E18300A}" type="presOf" srcId="{933C951E-764C-724B-AEF8-A14904DDBBAA}" destId="{782E3500-4F0D-3C48-9A23-AB1E8E43AAA4}" srcOrd="0" destOrd="0" presId="urn:microsoft.com/office/officeart/2005/8/layout/matrix3"/>
    <dgm:cxn modelId="{438F1D04-31AD-784D-A7EB-217FB038FEF3}" type="presParOf" srcId="{41F4CAE2-D89E-3548-9A45-9B03C6C10368}" destId="{32F0950B-7E01-3548-96E4-38C2FCB2E7F2}" srcOrd="0" destOrd="0" presId="urn:microsoft.com/office/officeart/2005/8/layout/matrix3"/>
    <dgm:cxn modelId="{F2A983D3-F45E-5A42-903D-039060F6D56C}" type="presParOf" srcId="{41F4CAE2-D89E-3548-9A45-9B03C6C10368}" destId="{BC133AF1-93BC-4946-ABBD-0CAD24A8632A}" srcOrd="1" destOrd="0" presId="urn:microsoft.com/office/officeart/2005/8/layout/matrix3"/>
    <dgm:cxn modelId="{16AF4469-7544-B442-B663-C66E73A5B04C}" type="presParOf" srcId="{41F4CAE2-D89E-3548-9A45-9B03C6C10368}" destId="{CA8DBD8E-CF94-594B-A935-9012C1746F79}" srcOrd="2" destOrd="0" presId="urn:microsoft.com/office/officeart/2005/8/layout/matrix3"/>
    <dgm:cxn modelId="{C5986103-ACE7-0343-A22D-E559B745F617}" type="presParOf" srcId="{41F4CAE2-D89E-3548-9A45-9B03C6C10368}" destId="{782E3500-4F0D-3C48-9A23-AB1E8E43AAA4}" srcOrd="3" destOrd="0" presId="urn:microsoft.com/office/officeart/2005/8/layout/matrix3"/>
    <dgm:cxn modelId="{D00BF484-5542-F742-83F3-E157BEE4590D}" type="presParOf" srcId="{41F4CAE2-D89E-3548-9A45-9B03C6C10368}" destId="{3A93E391-62AD-414D-982B-989458E22FA1}"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7816639-2BD2-4D45-8A6B-395C886ACA7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1CE5633D-904B-A34D-96C2-AC441D4BED1C}">
      <dgm:prSet/>
      <dgm:spPr>
        <a:solidFill>
          <a:srgbClr val="0C2C52"/>
        </a:solidFill>
      </dgm:spPr>
      <dgm:t>
        <a:bodyPr/>
        <a:lstStyle/>
        <a:p>
          <a:r>
            <a:rPr lang="en-GB" dirty="0"/>
            <a:t>Why CSIRT ?</a:t>
          </a:r>
        </a:p>
      </dgm:t>
    </dgm:pt>
    <dgm:pt modelId="{86D4378B-0C51-0549-9D27-6F6E3017D89B}" type="parTrans" cxnId="{840EA5F3-DDEB-CD42-97C2-8AC1C872C992}">
      <dgm:prSet/>
      <dgm:spPr/>
      <dgm:t>
        <a:bodyPr/>
        <a:lstStyle/>
        <a:p>
          <a:endParaRPr lang="en-US"/>
        </a:p>
      </dgm:t>
    </dgm:pt>
    <dgm:pt modelId="{31D831FC-A56F-064F-9A97-A4FD43830D6C}" type="sibTrans" cxnId="{840EA5F3-DDEB-CD42-97C2-8AC1C872C992}">
      <dgm:prSet/>
      <dgm:spPr/>
      <dgm:t>
        <a:bodyPr/>
        <a:lstStyle/>
        <a:p>
          <a:endParaRPr lang="en-US"/>
        </a:p>
      </dgm:t>
    </dgm:pt>
    <dgm:pt modelId="{4A62A597-AACF-4F44-A35A-B16CE207AB79}">
      <dgm:prSet/>
      <dgm:spPr>
        <a:solidFill>
          <a:srgbClr val="D01384"/>
        </a:solidFill>
      </dgm:spPr>
      <dgm:t>
        <a:bodyPr/>
        <a:lstStyle/>
        <a:p>
          <a:r>
            <a:rPr lang="en-GB" dirty="0"/>
            <a:t>Starting Points &amp; Basics</a:t>
          </a:r>
        </a:p>
      </dgm:t>
    </dgm:pt>
    <dgm:pt modelId="{B03DCC16-3576-1947-A424-97AEF00B6E6C}" type="parTrans" cxnId="{00671221-989B-1A41-ACAC-7E56FDFFE002}">
      <dgm:prSet/>
      <dgm:spPr/>
      <dgm:t>
        <a:bodyPr/>
        <a:lstStyle/>
        <a:p>
          <a:endParaRPr lang="en-US"/>
        </a:p>
      </dgm:t>
    </dgm:pt>
    <dgm:pt modelId="{B7C651ED-E961-2E4D-AB46-9BB11E7B01E5}" type="sibTrans" cxnId="{00671221-989B-1A41-ACAC-7E56FDFFE002}">
      <dgm:prSet/>
      <dgm:spPr/>
      <dgm:t>
        <a:bodyPr/>
        <a:lstStyle/>
        <a:p>
          <a:endParaRPr lang="en-US"/>
        </a:p>
      </dgm:t>
    </dgm:pt>
    <dgm:pt modelId="{1040FA75-FA9F-6C49-8F22-FC69C3776CE4}">
      <dgm:prSet/>
      <dgm:spPr>
        <a:solidFill>
          <a:srgbClr val="2D6B96"/>
        </a:solidFill>
      </dgm:spPr>
      <dgm:t>
        <a:bodyPr/>
        <a:lstStyle/>
        <a:p>
          <a:r>
            <a:rPr lang="en-GB" dirty="0"/>
            <a:t>Basics &amp; Exercise</a:t>
          </a:r>
        </a:p>
      </dgm:t>
    </dgm:pt>
    <dgm:pt modelId="{C3F94724-A8BA-564B-8B98-C9072ED73629}" type="parTrans" cxnId="{B47D9FF4-D838-E84A-B620-1DE7329AD3F4}">
      <dgm:prSet/>
      <dgm:spPr/>
      <dgm:t>
        <a:bodyPr/>
        <a:lstStyle/>
        <a:p>
          <a:endParaRPr lang="en-US"/>
        </a:p>
      </dgm:t>
    </dgm:pt>
    <dgm:pt modelId="{46C70D1A-0935-BB4F-8047-6E050EBFD672}" type="sibTrans" cxnId="{B47D9FF4-D838-E84A-B620-1DE7329AD3F4}">
      <dgm:prSet/>
      <dgm:spPr/>
      <dgm:t>
        <a:bodyPr/>
        <a:lstStyle/>
        <a:p>
          <a:endParaRPr lang="en-US"/>
        </a:p>
      </dgm:t>
    </dgm:pt>
    <dgm:pt modelId="{A8E69F1A-92B3-704F-AB8F-3EFE31392C62}">
      <dgm:prSet/>
      <dgm:spPr>
        <a:solidFill>
          <a:srgbClr val="7E4792"/>
        </a:solidFill>
      </dgm:spPr>
      <dgm:t>
        <a:bodyPr/>
        <a:lstStyle/>
        <a:p>
          <a:r>
            <a:rPr lang="en-GB" dirty="0"/>
            <a:t>Organisational Factors</a:t>
          </a:r>
        </a:p>
      </dgm:t>
    </dgm:pt>
    <dgm:pt modelId="{E37AFED3-B301-2049-875F-CAD758D443E0}" type="parTrans" cxnId="{42CE9AB0-A0D1-7347-8D75-49BA456AE28F}">
      <dgm:prSet/>
      <dgm:spPr/>
      <dgm:t>
        <a:bodyPr/>
        <a:lstStyle/>
        <a:p>
          <a:endParaRPr lang="en-US"/>
        </a:p>
      </dgm:t>
    </dgm:pt>
    <dgm:pt modelId="{7CDD9A0C-6042-8844-A92C-18462A52D10F}" type="sibTrans" cxnId="{42CE9AB0-A0D1-7347-8D75-49BA456AE28F}">
      <dgm:prSet/>
      <dgm:spPr/>
      <dgm:t>
        <a:bodyPr/>
        <a:lstStyle/>
        <a:p>
          <a:endParaRPr lang="en-US"/>
        </a:p>
      </dgm:t>
    </dgm:pt>
    <dgm:pt modelId="{34FEA32E-A628-0647-A9D4-93CC3D034CFD}">
      <dgm:prSet/>
      <dgm:spPr/>
      <dgm:t>
        <a:bodyPr/>
        <a:lstStyle/>
        <a:p>
          <a:r>
            <a:rPr lang="en-GB" dirty="0"/>
            <a:t>Human Factors</a:t>
          </a:r>
        </a:p>
      </dgm:t>
    </dgm:pt>
    <dgm:pt modelId="{7BF66E8C-C647-A94C-8298-73F254354E3E}" type="parTrans" cxnId="{09455274-E545-6448-9843-22762162143D}">
      <dgm:prSet/>
      <dgm:spPr/>
      <dgm:t>
        <a:bodyPr/>
        <a:lstStyle/>
        <a:p>
          <a:endParaRPr lang="en-US"/>
        </a:p>
      </dgm:t>
    </dgm:pt>
    <dgm:pt modelId="{8906A183-D868-5E4A-B6C1-E79AAE3966BF}" type="sibTrans" cxnId="{09455274-E545-6448-9843-22762162143D}">
      <dgm:prSet/>
      <dgm:spPr/>
      <dgm:t>
        <a:bodyPr/>
        <a:lstStyle/>
        <a:p>
          <a:endParaRPr lang="en-US"/>
        </a:p>
      </dgm:t>
    </dgm:pt>
    <dgm:pt modelId="{AE050678-AAA3-0840-849B-CDA5BD6623F7}">
      <dgm:prSet/>
      <dgm:spPr>
        <a:solidFill>
          <a:srgbClr val="C00000"/>
        </a:solidFill>
      </dgm:spPr>
      <dgm:t>
        <a:bodyPr/>
        <a:lstStyle/>
        <a:p>
          <a:r>
            <a:rPr lang="en-GB" dirty="0"/>
            <a:t>Wrap-up</a:t>
          </a:r>
        </a:p>
      </dgm:t>
    </dgm:pt>
    <dgm:pt modelId="{64366278-F586-3A44-8DC9-4A103096C42C}" type="parTrans" cxnId="{59D18C77-7D7A-2244-9660-2C0CD59DC6D4}">
      <dgm:prSet/>
      <dgm:spPr/>
      <dgm:t>
        <a:bodyPr/>
        <a:lstStyle/>
        <a:p>
          <a:endParaRPr lang="en-US"/>
        </a:p>
      </dgm:t>
    </dgm:pt>
    <dgm:pt modelId="{8E8CB311-634A-8F49-9299-1383C889B114}" type="sibTrans" cxnId="{59D18C77-7D7A-2244-9660-2C0CD59DC6D4}">
      <dgm:prSet/>
      <dgm:spPr/>
      <dgm:t>
        <a:bodyPr/>
        <a:lstStyle/>
        <a:p>
          <a:endParaRPr lang="en-US"/>
        </a:p>
      </dgm:t>
    </dgm:pt>
    <dgm:pt modelId="{B05D437F-C7A0-4E4B-BA07-84074C0B6607}" type="pres">
      <dgm:prSet presAssocID="{A7816639-2BD2-4D45-8A6B-395C886ACA75}" presName="Name0" presStyleCnt="0">
        <dgm:presLayoutVars>
          <dgm:chMax val="7"/>
          <dgm:chPref val="7"/>
          <dgm:dir/>
        </dgm:presLayoutVars>
      </dgm:prSet>
      <dgm:spPr/>
    </dgm:pt>
    <dgm:pt modelId="{1281FC21-1076-4247-919D-049F23D9BDAF}" type="pres">
      <dgm:prSet presAssocID="{A7816639-2BD2-4D45-8A6B-395C886ACA75}" presName="Name1" presStyleCnt="0"/>
      <dgm:spPr/>
    </dgm:pt>
    <dgm:pt modelId="{1E990065-ED71-7949-8E8A-811DA05ABADD}" type="pres">
      <dgm:prSet presAssocID="{A7816639-2BD2-4D45-8A6B-395C886ACA75}" presName="cycle" presStyleCnt="0"/>
      <dgm:spPr/>
    </dgm:pt>
    <dgm:pt modelId="{D3261C86-FD08-334A-8A21-5AD4B129D2BE}" type="pres">
      <dgm:prSet presAssocID="{A7816639-2BD2-4D45-8A6B-395C886ACA75}" presName="srcNode" presStyleLbl="node1" presStyleIdx="0" presStyleCnt="6"/>
      <dgm:spPr/>
    </dgm:pt>
    <dgm:pt modelId="{A2EE5ECD-FC4F-E740-A098-35257F70D158}" type="pres">
      <dgm:prSet presAssocID="{A7816639-2BD2-4D45-8A6B-395C886ACA75}" presName="conn" presStyleLbl="parChTrans1D2" presStyleIdx="0" presStyleCnt="1"/>
      <dgm:spPr/>
    </dgm:pt>
    <dgm:pt modelId="{87E9060F-1167-AB4C-B0F9-ADB82536C25B}" type="pres">
      <dgm:prSet presAssocID="{A7816639-2BD2-4D45-8A6B-395C886ACA75}" presName="extraNode" presStyleLbl="node1" presStyleIdx="0" presStyleCnt="6"/>
      <dgm:spPr/>
    </dgm:pt>
    <dgm:pt modelId="{B19927F8-295E-F440-9CD6-FE9BE632FCE0}" type="pres">
      <dgm:prSet presAssocID="{A7816639-2BD2-4D45-8A6B-395C886ACA75}" presName="dstNode" presStyleLbl="node1" presStyleIdx="0" presStyleCnt="6"/>
      <dgm:spPr/>
    </dgm:pt>
    <dgm:pt modelId="{20F570F9-10D1-9244-922C-BC988476554B}" type="pres">
      <dgm:prSet presAssocID="{1CE5633D-904B-A34D-96C2-AC441D4BED1C}" presName="text_1" presStyleLbl="node1" presStyleIdx="0" presStyleCnt="6">
        <dgm:presLayoutVars>
          <dgm:bulletEnabled val="1"/>
        </dgm:presLayoutVars>
      </dgm:prSet>
      <dgm:spPr/>
    </dgm:pt>
    <dgm:pt modelId="{76527790-C8C6-7F4D-B1B7-904D722B9947}" type="pres">
      <dgm:prSet presAssocID="{1CE5633D-904B-A34D-96C2-AC441D4BED1C}" presName="accent_1" presStyleCnt="0"/>
      <dgm:spPr/>
    </dgm:pt>
    <dgm:pt modelId="{3C508BEB-ADCC-A547-998C-864EBDE2FD07}" type="pres">
      <dgm:prSet presAssocID="{1CE5633D-904B-A34D-96C2-AC441D4BED1C}" presName="accentRepeatNode" presStyleLbl="solidFgAcc1" presStyleIdx="0" presStyleCnt="6"/>
      <dgm:spPr/>
    </dgm:pt>
    <dgm:pt modelId="{92C8F2BF-4B6C-B643-90BA-ADDBACD351C1}" type="pres">
      <dgm:prSet presAssocID="{4A62A597-AACF-4F44-A35A-B16CE207AB79}" presName="text_2" presStyleLbl="node1" presStyleIdx="1" presStyleCnt="6">
        <dgm:presLayoutVars>
          <dgm:bulletEnabled val="1"/>
        </dgm:presLayoutVars>
      </dgm:prSet>
      <dgm:spPr/>
    </dgm:pt>
    <dgm:pt modelId="{1A219EBB-0870-7141-AE43-47A236A3AC9C}" type="pres">
      <dgm:prSet presAssocID="{4A62A597-AACF-4F44-A35A-B16CE207AB79}" presName="accent_2" presStyleCnt="0"/>
      <dgm:spPr/>
    </dgm:pt>
    <dgm:pt modelId="{39B6F8BA-B123-A946-ACAC-2825692EE7B5}" type="pres">
      <dgm:prSet presAssocID="{4A62A597-AACF-4F44-A35A-B16CE207AB79}" presName="accentRepeatNode" presStyleLbl="solidFgAcc1" presStyleIdx="1" presStyleCnt="6"/>
      <dgm:spPr/>
    </dgm:pt>
    <dgm:pt modelId="{B646C7C7-32F8-D740-87CF-D78BE2D379DF}" type="pres">
      <dgm:prSet presAssocID="{1040FA75-FA9F-6C49-8F22-FC69C3776CE4}" presName="text_3" presStyleLbl="node1" presStyleIdx="2" presStyleCnt="6">
        <dgm:presLayoutVars>
          <dgm:bulletEnabled val="1"/>
        </dgm:presLayoutVars>
      </dgm:prSet>
      <dgm:spPr/>
    </dgm:pt>
    <dgm:pt modelId="{D4AD60A1-EAB0-DA40-B05A-D9C578EF7194}" type="pres">
      <dgm:prSet presAssocID="{1040FA75-FA9F-6C49-8F22-FC69C3776CE4}" presName="accent_3" presStyleCnt="0"/>
      <dgm:spPr/>
    </dgm:pt>
    <dgm:pt modelId="{664B4C3A-9FBE-4543-93E9-846E60762690}" type="pres">
      <dgm:prSet presAssocID="{1040FA75-FA9F-6C49-8F22-FC69C3776CE4}" presName="accentRepeatNode" presStyleLbl="solidFgAcc1" presStyleIdx="2" presStyleCnt="6"/>
      <dgm:spPr/>
    </dgm:pt>
    <dgm:pt modelId="{98B7C4A4-C92D-D642-A4DA-30D15BF46A3D}" type="pres">
      <dgm:prSet presAssocID="{A8E69F1A-92B3-704F-AB8F-3EFE31392C62}" presName="text_4" presStyleLbl="node1" presStyleIdx="3" presStyleCnt="6">
        <dgm:presLayoutVars>
          <dgm:bulletEnabled val="1"/>
        </dgm:presLayoutVars>
      </dgm:prSet>
      <dgm:spPr/>
    </dgm:pt>
    <dgm:pt modelId="{4C820CCF-AC02-8342-93D8-E1FB63DE059F}" type="pres">
      <dgm:prSet presAssocID="{A8E69F1A-92B3-704F-AB8F-3EFE31392C62}" presName="accent_4" presStyleCnt="0"/>
      <dgm:spPr/>
    </dgm:pt>
    <dgm:pt modelId="{9FCCA26D-583E-2B48-AACD-D1F5629565FA}" type="pres">
      <dgm:prSet presAssocID="{A8E69F1A-92B3-704F-AB8F-3EFE31392C62}" presName="accentRepeatNode" presStyleLbl="solidFgAcc1" presStyleIdx="3" presStyleCnt="6"/>
      <dgm:spPr/>
    </dgm:pt>
    <dgm:pt modelId="{BABA1FF3-826E-3B47-BC7E-F4CB5F00BCC8}" type="pres">
      <dgm:prSet presAssocID="{34FEA32E-A628-0647-A9D4-93CC3D034CFD}" presName="text_5" presStyleLbl="node1" presStyleIdx="4" presStyleCnt="6">
        <dgm:presLayoutVars>
          <dgm:bulletEnabled val="1"/>
        </dgm:presLayoutVars>
      </dgm:prSet>
      <dgm:spPr/>
    </dgm:pt>
    <dgm:pt modelId="{AA1967C0-AAAD-D646-8DD1-DEC976A9D673}" type="pres">
      <dgm:prSet presAssocID="{34FEA32E-A628-0647-A9D4-93CC3D034CFD}" presName="accent_5" presStyleCnt="0"/>
      <dgm:spPr/>
    </dgm:pt>
    <dgm:pt modelId="{6B50B1DC-954F-3440-8426-CB5210B589AA}" type="pres">
      <dgm:prSet presAssocID="{34FEA32E-A628-0647-A9D4-93CC3D034CFD}" presName="accentRepeatNode" presStyleLbl="solidFgAcc1" presStyleIdx="4" presStyleCnt="6"/>
      <dgm:spPr/>
    </dgm:pt>
    <dgm:pt modelId="{0DB68CFF-516E-3B46-AC68-1E76E0AE263B}" type="pres">
      <dgm:prSet presAssocID="{AE050678-AAA3-0840-849B-CDA5BD6623F7}" presName="text_6" presStyleLbl="node1" presStyleIdx="5" presStyleCnt="6">
        <dgm:presLayoutVars>
          <dgm:bulletEnabled val="1"/>
        </dgm:presLayoutVars>
      </dgm:prSet>
      <dgm:spPr/>
    </dgm:pt>
    <dgm:pt modelId="{8DF10FF1-265A-4544-AF16-B6706DBAB56F}" type="pres">
      <dgm:prSet presAssocID="{AE050678-AAA3-0840-849B-CDA5BD6623F7}" presName="accent_6" presStyleCnt="0"/>
      <dgm:spPr/>
    </dgm:pt>
    <dgm:pt modelId="{DCDEDE1B-9745-9742-8ECB-E36582F70081}" type="pres">
      <dgm:prSet presAssocID="{AE050678-AAA3-0840-849B-CDA5BD6623F7}" presName="accentRepeatNode" presStyleLbl="solidFgAcc1" presStyleIdx="5" presStyleCnt="6"/>
      <dgm:spPr/>
    </dgm:pt>
  </dgm:ptLst>
  <dgm:cxnLst>
    <dgm:cxn modelId="{CD04AC02-3FA9-964F-ADE4-1E090CEC3065}" type="presOf" srcId="{4A62A597-AACF-4F44-A35A-B16CE207AB79}" destId="{92C8F2BF-4B6C-B643-90BA-ADDBACD351C1}" srcOrd="0" destOrd="0" presId="urn:microsoft.com/office/officeart/2008/layout/VerticalCurvedList"/>
    <dgm:cxn modelId="{02DBF206-9A67-7F43-9F16-57F017A20F4E}" type="presOf" srcId="{1040FA75-FA9F-6C49-8F22-FC69C3776CE4}" destId="{B646C7C7-32F8-D740-87CF-D78BE2D379DF}" srcOrd="0" destOrd="0" presId="urn:microsoft.com/office/officeart/2008/layout/VerticalCurvedList"/>
    <dgm:cxn modelId="{00671221-989B-1A41-ACAC-7E56FDFFE002}" srcId="{A7816639-2BD2-4D45-8A6B-395C886ACA75}" destId="{4A62A597-AACF-4F44-A35A-B16CE207AB79}" srcOrd="1" destOrd="0" parTransId="{B03DCC16-3576-1947-A424-97AEF00B6E6C}" sibTransId="{B7C651ED-E961-2E4D-AB46-9BB11E7B01E5}"/>
    <dgm:cxn modelId="{2BAB2B58-3245-8940-BEFA-0FEAEE3864F6}" type="presOf" srcId="{34FEA32E-A628-0647-A9D4-93CC3D034CFD}" destId="{BABA1FF3-826E-3B47-BC7E-F4CB5F00BCC8}" srcOrd="0" destOrd="0" presId="urn:microsoft.com/office/officeart/2008/layout/VerticalCurvedList"/>
    <dgm:cxn modelId="{04F22571-9A7D-404D-80FF-A1B90C71E3FE}" type="presOf" srcId="{1CE5633D-904B-A34D-96C2-AC441D4BED1C}" destId="{20F570F9-10D1-9244-922C-BC988476554B}" srcOrd="0" destOrd="0" presId="urn:microsoft.com/office/officeart/2008/layout/VerticalCurvedList"/>
    <dgm:cxn modelId="{09455274-E545-6448-9843-22762162143D}" srcId="{A7816639-2BD2-4D45-8A6B-395C886ACA75}" destId="{34FEA32E-A628-0647-A9D4-93CC3D034CFD}" srcOrd="4" destOrd="0" parTransId="{7BF66E8C-C647-A94C-8298-73F254354E3E}" sibTransId="{8906A183-D868-5E4A-B6C1-E79AAE3966BF}"/>
    <dgm:cxn modelId="{59D18C77-7D7A-2244-9660-2C0CD59DC6D4}" srcId="{A7816639-2BD2-4D45-8A6B-395C886ACA75}" destId="{AE050678-AAA3-0840-849B-CDA5BD6623F7}" srcOrd="5" destOrd="0" parTransId="{64366278-F586-3A44-8DC9-4A103096C42C}" sibTransId="{8E8CB311-634A-8F49-9299-1383C889B114}"/>
    <dgm:cxn modelId="{258C237D-9D55-1547-B8CE-5A0C9920A3AA}" type="presOf" srcId="{A7816639-2BD2-4D45-8A6B-395C886ACA75}" destId="{B05D437F-C7A0-4E4B-BA07-84074C0B6607}" srcOrd="0" destOrd="0" presId="urn:microsoft.com/office/officeart/2008/layout/VerticalCurvedList"/>
    <dgm:cxn modelId="{33FACEA2-AC43-E14D-BAE3-5B18662F0C61}" type="presOf" srcId="{31D831FC-A56F-064F-9A97-A4FD43830D6C}" destId="{A2EE5ECD-FC4F-E740-A098-35257F70D158}" srcOrd="0" destOrd="0" presId="urn:microsoft.com/office/officeart/2008/layout/VerticalCurvedList"/>
    <dgm:cxn modelId="{7AF246AC-79D2-B546-9430-08C3A49344EB}" type="presOf" srcId="{AE050678-AAA3-0840-849B-CDA5BD6623F7}" destId="{0DB68CFF-516E-3B46-AC68-1E76E0AE263B}" srcOrd="0" destOrd="0" presId="urn:microsoft.com/office/officeart/2008/layout/VerticalCurvedList"/>
    <dgm:cxn modelId="{42CE9AB0-A0D1-7347-8D75-49BA456AE28F}" srcId="{A7816639-2BD2-4D45-8A6B-395C886ACA75}" destId="{A8E69F1A-92B3-704F-AB8F-3EFE31392C62}" srcOrd="3" destOrd="0" parTransId="{E37AFED3-B301-2049-875F-CAD758D443E0}" sibTransId="{7CDD9A0C-6042-8844-A92C-18462A52D10F}"/>
    <dgm:cxn modelId="{452513F3-A47D-9447-A5FC-2C80BAD82BBF}" type="presOf" srcId="{A8E69F1A-92B3-704F-AB8F-3EFE31392C62}" destId="{98B7C4A4-C92D-D642-A4DA-30D15BF46A3D}" srcOrd="0" destOrd="0" presId="urn:microsoft.com/office/officeart/2008/layout/VerticalCurvedList"/>
    <dgm:cxn modelId="{840EA5F3-DDEB-CD42-97C2-8AC1C872C992}" srcId="{A7816639-2BD2-4D45-8A6B-395C886ACA75}" destId="{1CE5633D-904B-A34D-96C2-AC441D4BED1C}" srcOrd="0" destOrd="0" parTransId="{86D4378B-0C51-0549-9D27-6F6E3017D89B}" sibTransId="{31D831FC-A56F-064F-9A97-A4FD43830D6C}"/>
    <dgm:cxn modelId="{B47D9FF4-D838-E84A-B620-1DE7329AD3F4}" srcId="{A7816639-2BD2-4D45-8A6B-395C886ACA75}" destId="{1040FA75-FA9F-6C49-8F22-FC69C3776CE4}" srcOrd="2" destOrd="0" parTransId="{C3F94724-A8BA-564B-8B98-C9072ED73629}" sibTransId="{46C70D1A-0935-BB4F-8047-6E050EBFD672}"/>
    <dgm:cxn modelId="{5428CBF6-268E-4449-AE2D-D98155A29A14}" type="presParOf" srcId="{B05D437F-C7A0-4E4B-BA07-84074C0B6607}" destId="{1281FC21-1076-4247-919D-049F23D9BDAF}" srcOrd="0" destOrd="0" presId="urn:microsoft.com/office/officeart/2008/layout/VerticalCurvedList"/>
    <dgm:cxn modelId="{291160F3-C6C5-F046-AD17-AE80E2CD37FD}" type="presParOf" srcId="{1281FC21-1076-4247-919D-049F23D9BDAF}" destId="{1E990065-ED71-7949-8E8A-811DA05ABADD}" srcOrd="0" destOrd="0" presId="urn:microsoft.com/office/officeart/2008/layout/VerticalCurvedList"/>
    <dgm:cxn modelId="{7CD720E5-423C-194C-919C-3A52EF6185D2}" type="presParOf" srcId="{1E990065-ED71-7949-8E8A-811DA05ABADD}" destId="{D3261C86-FD08-334A-8A21-5AD4B129D2BE}" srcOrd="0" destOrd="0" presId="urn:microsoft.com/office/officeart/2008/layout/VerticalCurvedList"/>
    <dgm:cxn modelId="{9593EEFE-B718-294F-95E0-9C1CFB120DA6}" type="presParOf" srcId="{1E990065-ED71-7949-8E8A-811DA05ABADD}" destId="{A2EE5ECD-FC4F-E740-A098-35257F70D158}" srcOrd="1" destOrd="0" presId="urn:microsoft.com/office/officeart/2008/layout/VerticalCurvedList"/>
    <dgm:cxn modelId="{2D0048A9-C8A5-1249-911F-5C30727AC50F}" type="presParOf" srcId="{1E990065-ED71-7949-8E8A-811DA05ABADD}" destId="{87E9060F-1167-AB4C-B0F9-ADB82536C25B}" srcOrd="2" destOrd="0" presId="urn:microsoft.com/office/officeart/2008/layout/VerticalCurvedList"/>
    <dgm:cxn modelId="{0C290C1C-7959-634A-86DD-25EC43083717}" type="presParOf" srcId="{1E990065-ED71-7949-8E8A-811DA05ABADD}" destId="{B19927F8-295E-F440-9CD6-FE9BE632FCE0}" srcOrd="3" destOrd="0" presId="urn:microsoft.com/office/officeart/2008/layout/VerticalCurvedList"/>
    <dgm:cxn modelId="{9C5655E7-2CC2-B943-A2C5-D7722A0A596A}" type="presParOf" srcId="{1281FC21-1076-4247-919D-049F23D9BDAF}" destId="{20F570F9-10D1-9244-922C-BC988476554B}" srcOrd="1" destOrd="0" presId="urn:microsoft.com/office/officeart/2008/layout/VerticalCurvedList"/>
    <dgm:cxn modelId="{B9DFDF8F-3A60-C147-936E-B7E9FCD29F99}" type="presParOf" srcId="{1281FC21-1076-4247-919D-049F23D9BDAF}" destId="{76527790-C8C6-7F4D-B1B7-904D722B9947}" srcOrd="2" destOrd="0" presId="urn:microsoft.com/office/officeart/2008/layout/VerticalCurvedList"/>
    <dgm:cxn modelId="{548FE1F9-2A51-824F-9DEA-B0A5601E2FBF}" type="presParOf" srcId="{76527790-C8C6-7F4D-B1B7-904D722B9947}" destId="{3C508BEB-ADCC-A547-998C-864EBDE2FD07}" srcOrd="0" destOrd="0" presId="urn:microsoft.com/office/officeart/2008/layout/VerticalCurvedList"/>
    <dgm:cxn modelId="{47570CBF-DABE-2D44-8B66-D64DCEBC8099}" type="presParOf" srcId="{1281FC21-1076-4247-919D-049F23D9BDAF}" destId="{92C8F2BF-4B6C-B643-90BA-ADDBACD351C1}" srcOrd="3" destOrd="0" presId="urn:microsoft.com/office/officeart/2008/layout/VerticalCurvedList"/>
    <dgm:cxn modelId="{E9F6FDFA-F149-9249-9189-E722B87C0745}" type="presParOf" srcId="{1281FC21-1076-4247-919D-049F23D9BDAF}" destId="{1A219EBB-0870-7141-AE43-47A236A3AC9C}" srcOrd="4" destOrd="0" presId="urn:microsoft.com/office/officeart/2008/layout/VerticalCurvedList"/>
    <dgm:cxn modelId="{24FB632E-8C3E-5644-87F8-F89A8A71DCC9}" type="presParOf" srcId="{1A219EBB-0870-7141-AE43-47A236A3AC9C}" destId="{39B6F8BA-B123-A946-ACAC-2825692EE7B5}" srcOrd="0" destOrd="0" presId="urn:microsoft.com/office/officeart/2008/layout/VerticalCurvedList"/>
    <dgm:cxn modelId="{1DA7258C-9A95-5F42-8820-E8467DB3EBE2}" type="presParOf" srcId="{1281FC21-1076-4247-919D-049F23D9BDAF}" destId="{B646C7C7-32F8-D740-87CF-D78BE2D379DF}" srcOrd="5" destOrd="0" presId="urn:microsoft.com/office/officeart/2008/layout/VerticalCurvedList"/>
    <dgm:cxn modelId="{79F1DEBB-4666-2C4D-B0C9-1EAF5FCCA871}" type="presParOf" srcId="{1281FC21-1076-4247-919D-049F23D9BDAF}" destId="{D4AD60A1-EAB0-DA40-B05A-D9C578EF7194}" srcOrd="6" destOrd="0" presId="urn:microsoft.com/office/officeart/2008/layout/VerticalCurvedList"/>
    <dgm:cxn modelId="{98915D8D-6817-244C-9E8C-298B7E93AB38}" type="presParOf" srcId="{D4AD60A1-EAB0-DA40-B05A-D9C578EF7194}" destId="{664B4C3A-9FBE-4543-93E9-846E60762690}" srcOrd="0" destOrd="0" presId="urn:microsoft.com/office/officeart/2008/layout/VerticalCurvedList"/>
    <dgm:cxn modelId="{42BBB4BF-4665-244A-8F89-A3B0807A8412}" type="presParOf" srcId="{1281FC21-1076-4247-919D-049F23D9BDAF}" destId="{98B7C4A4-C92D-D642-A4DA-30D15BF46A3D}" srcOrd="7" destOrd="0" presId="urn:microsoft.com/office/officeart/2008/layout/VerticalCurvedList"/>
    <dgm:cxn modelId="{6E0D465F-AF68-0B4C-85D7-821998A80334}" type="presParOf" srcId="{1281FC21-1076-4247-919D-049F23D9BDAF}" destId="{4C820CCF-AC02-8342-93D8-E1FB63DE059F}" srcOrd="8" destOrd="0" presId="urn:microsoft.com/office/officeart/2008/layout/VerticalCurvedList"/>
    <dgm:cxn modelId="{4B1AC983-6994-364D-9F63-3323AF6D0E77}" type="presParOf" srcId="{4C820CCF-AC02-8342-93D8-E1FB63DE059F}" destId="{9FCCA26D-583E-2B48-AACD-D1F5629565FA}" srcOrd="0" destOrd="0" presId="urn:microsoft.com/office/officeart/2008/layout/VerticalCurvedList"/>
    <dgm:cxn modelId="{B89E93E8-B518-F344-B25A-45E9620D378F}" type="presParOf" srcId="{1281FC21-1076-4247-919D-049F23D9BDAF}" destId="{BABA1FF3-826E-3B47-BC7E-F4CB5F00BCC8}" srcOrd="9" destOrd="0" presId="urn:microsoft.com/office/officeart/2008/layout/VerticalCurvedList"/>
    <dgm:cxn modelId="{152714D3-9886-C74C-8915-D980B972BA7E}" type="presParOf" srcId="{1281FC21-1076-4247-919D-049F23D9BDAF}" destId="{AA1967C0-AAAD-D646-8DD1-DEC976A9D673}" srcOrd="10" destOrd="0" presId="urn:microsoft.com/office/officeart/2008/layout/VerticalCurvedList"/>
    <dgm:cxn modelId="{B4F2559B-FD7F-5E47-8482-7A85BD2CD611}" type="presParOf" srcId="{AA1967C0-AAAD-D646-8DD1-DEC976A9D673}" destId="{6B50B1DC-954F-3440-8426-CB5210B589AA}" srcOrd="0" destOrd="0" presId="urn:microsoft.com/office/officeart/2008/layout/VerticalCurvedList"/>
    <dgm:cxn modelId="{23D0B57D-1F60-C849-A0DD-0111F3FDB97A}" type="presParOf" srcId="{1281FC21-1076-4247-919D-049F23D9BDAF}" destId="{0DB68CFF-516E-3B46-AC68-1E76E0AE263B}" srcOrd="11" destOrd="0" presId="urn:microsoft.com/office/officeart/2008/layout/VerticalCurvedList"/>
    <dgm:cxn modelId="{F6C4A4B9-0758-2C48-A198-95B19FBA3BCC}" type="presParOf" srcId="{1281FC21-1076-4247-919D-049F23D9BDAF}" destId="{8DF10FF1-265A-4544-AF16-B6706DBAB56F}" srcOrd="12" destOrd="0" presId="urn:microsoft.com/office/officeart/2008/layout/VerticalCurvedList"/>
    <dgm:cxn modelId="{BBE602BA-1C1C-934F-BC52-445171C4D8C9}" type="presParOf" srcId="{8DF10FF1-265A-4544-AF16-B6706DBAB56F}" destId="{DCDEDE1B-9745-9742-8ECB-E36582F70081}"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49D5A4C-C746-5E42-8819-AF5D12256B42}" type="doc">
      <dgm:prSet loTypeId="urn:microsoft.com/office/officeart/2005/8/layout/matrix3" loCatId="matrix" qsTypeId="urn:microsoft.com/office/officeart/2005/8/quickstyle/simple1" qsCatId="simple" csTypeId="urn:microsoft.com/office/officeart/2005/8/colors/accent0_3" csCatId="mainScheme" phldr="1"/>
      <dgm:spPr/>
      <dgm:t>
        <a:bodyPr/>
        <a:lstStyle/>
        <a:p>
          <a:endParaRPr lang="en-US"/>
        </a:p>
      </dgm:t>
    </dgm:pt>
    <dgm:pt modelId="{8A0BF830-3AAB-F744-BA40-365BAF4B4F43}">
      <dgm:prSet custT="1"/>
      <dgm:spPr>
        <a:solidFill>
          <a:srgbClr val="0C2C52"/>
        </a:solidFill>
      </dgm:spPr>
      <dgm:t>
        <a:bodyPr/>
        <a:lstStyle/>
        <a:p>
          <a:r>
            <a:rPr lang="en-GB" sz="1600" dirty="0"/>
            <a:t>Organisation</a:t>
          </a:r>
        </a:p>
      </dgm:t>
    </dgm:pt>
    <dgm:pt modelId="{912AF611-C423-F542-9022-E0F14024D9DC}" type="parTrans" cxnId="{F0E059D7-BCCE-0349-B6F0-34048A186981}">
      <dgm:prSet/>
      <dgm:spPr/>
      <dgm:t>
        <a:bodyPr/>
        <a:lstStyle/>
        <a:p>
          <a:endParaRPr lang="en-US"/>
        </a:p>
      </dgm:t>
    </dgm:pt>
    <dgm:pt modelId="{BA3BE346-BDAA-7D45-AF0E-BEC98DB396E9}" type="sibTrans" cxnId="{F0E059D7-BCCE-0349-B6F0-34048A186981}">
      <dgm:prSet/>
      <dgm:spPr/>
      <dgm:t>
        <a:bodyPr/>
        <a:lstStyle/>
        <a:p>
          <a:endParaRPr lang="en-US"/>
        </a:p>
      </dgm:t>
    </dgm:pt>
    <dgm:pt modelId="{CAFB22CB-A314-9845-A8E9-A2E0239B1DF8}">
      <dgm:prSet custT="1"/>
      <dgm:spPr>
        <a:solidFill>
          <a:srgbClr val="0C2C52"/>
        </a:solidFill>
      </dgm:spPr>
      <dgm:t>
        <a:bodyPr/>
        <a:lstStyle/>
        <a:p>
          <a:r>
            <a:rPr lang="en-US" sz="1800" dirty="0"/>
            <a:t>Human</a:t>
          </a:r>
          <a:endParaRPr lang="en-GB" sz="1800" dirty="0"/>
        </a:p>
      </dgm:t>
    </dgm:pt>
    <dgm:pt modelId="{78936984-D4A4-CF47-A364-4E035EA0D35C}" type="parTrans" cxnId="{031D413A-AF40-0943-A466-3D6E6578D1E7}">
      <dgm:prSet/>
      <dgm:spPr/>
      <dgm:t>
        <a:bodyPr/>
        <a:lstStyle/>
        <a:p>
          <a:endParaRPr lang="en-US"/>
        </a:p>
      </dgm:t>
    </dgm:pt>
    <dgm:pt modelId="{FA43827D-93C6-2542-8F3B-FF856FF9EB20}" type="sibTrans" cxnId="{031D413A-AF40-0943-A466-3D6E6578D1E7}">
      <dgm:prSet/>
      <dgm:spPr/>
      <dgm:t>
        <a:bodyPr/>
        <a:lstStyle/>
        <a:p>
          <a:endParaRPr lang="en-US"/>
        </a:p>
      </dgm:t>
    </dgm:pt>
    <dgm:pt modelId="{933C951E-764C-724B-AEF8-A14904DDBBAA}">
      <dgm:prSet custT="1"/>
      <dgm:spPr>
        <a:solidFill>
          <a:srgbClr val="0C2C52">
            <a:alpha val="14000"/>
          </a:srgbClr>
        </a:solidFill>
      </dgm:spPr>
      <dgm:t>
        <a:bodyPr/>
        <a:lstStyle/>
        <a:p>
          <a:r>
            <a:rPr lang="en-US" sz="1800" dirty="0">
              <a:solidFill>
                <a:srgbClr val="0C2C52"/>
              </a:solidFill>
            </a:rPr>
            <a:t>Tools</a:t>
          </a:r>
          <a:r>
            <a:rPr lang="en-US" sz="1800" dirty="0"/>
            <a:t> </a:t>
          </a:r>
          <a:endParaRPr lang="en-GB" sz="1800" dirty="0"/>
        </a:p>
      </dgm:t>
    </dgm:pt>
    <dgm:pt modelId="{FB27DB0F-80DC-FD4F-AF86-C61A25B162FC}" type="parTrans" cxnId="{D26AAEC7-6577-7B4B-93ED-09D4E31F5A84}">
      <dgm:prSet/>
      <dgm:spPr/>
      <dgm:t>
        <a:bodyPr/>
        <a:lstStyle/>
        <a:p>
          <a:endParaRPr lang="en-US"/>
        </a:p>
      </dgm:t>
    </dgm:pt>
    <dgm:pt modelId="{FAD6AEFA-90D2-F74E-ACE4-F02E441AA579}" type="sibTrans" cxnId="{D26AAEC7-6577-7B4B-93ED-09D4E31F5A84}">
      <dgm:prSet/>
      <dgm:spPr/>
      <dgm:t>
        <a:bodyPr/>
        <a:lstStyle/>
        <a:p>
          <a:endParaRPr lang="en-US"/>
        </a:p>
      </dgm:t>
    </dgm:pt>
    <dgm:pt modelId="{B0951CDE-42FD-E842-B022-1682289F6C74}">
      <dgm:prSet custT="1"/>
      <dgm:spPr>
        <a:solidFill>
          <a:srgbClr val="0C2C52">
            <a:alpha val="14000"/>
          </a:srgbClr>
        </a:solidFill>
      </dgm:spPr>
      <dgm:t>
        <a:bodyPr/>
        <a:lstStyle/>
        <a:p>
          <a:r>
            <a:rPr lang="en-GB" sz="1800" dirty="0">
              <a:solidFill>
                <a:srgbClr val="0C2C52"/>
              </a:solidFill>
            </a:rPr>
            <a:t>Processes</a:t>
          </a:r>
        </a:p>
      </dgm:t>
    </dgm:pt>
    <dgm:pt modelId="{1F7E2D11-A6EE-584F-B113-CA28B1109957}" type="parTrans" cxnId="{61F1949D-ED52-5F4F-81EF-2ED9DF940E1C}">
      <dgm:prSet/>
      <dgm:spPr/>
      <dgm:t>
        <a:bodyPr/>
        <a:lstStyle/>
        <a:p>
          <a:endParaRPr lang="en-US"/>
        </a:p>
      </dgm:t>
    </dgm:pt>
    <dgm:pt modelId="{28CB6D8C-6712-F34B-B34B-606DE51272EE}" type="sibTrans" cxnId="{61F1949D-ED52-5F4F-81EF-2ED9DF940E1C}">
      <dgm:prSet/>
      <dgm:spPr/>
      <dgm:t>
        <a:bodyPr/>
        <a:lstStyle/>
        <a:p>
          <a:endParaRPr lang="en-US"/>
        </a:p>
      </dgm:t>
    </dgm:pt>
    <dgm:pt modelId="{41F4CAE2-D89E-3548-9A45-9B03C6C10368}" type="pres">
      <dgm:prSet presAssocID="{649D5A4C-C746-5E42-8819-AF5D12256B42}" presName="matrix" presStyleCnt="0">
        <dgm:presLayoutVars>
          <dgm:chMax val="1"/>
          <dgm:dir/>
          <dgm:resizeHandles val="exact"/>
        </dgm:presLayoutVars>
      </dgm:prSet>
      <dgm:spPr/>
    </dgm:pt>
    <dgm:pt modelId="{32F0950B-7E01-3548-96E4-38C2FCB2E7F2}" type="pres">
      <dgm:prSet presAssocID="{649D5A4C-C746-5E42-8819-AF5D12256B42}" presName="diamond" presStyleLbl="bgShp" presStyleIdx="0" presStyleCnt="1" custLinFactNeighborY="455"/>
      <dgm:spPr/>
    </dgm:pt>
    <dgm:pt modelId="{BC133AF1-93BC-4946-ABBD-0CAD24A8632A}" type="pres">
      <dgm:prSet presAssocID="{649D5A4C-C746-5E42-8819-AF5D12256B42}" presName="quad1" presStyleLbl="node1" presStyleIdx="0" presStyleCnt="4" custScaleX="111680" custScaleY="109717" custLinFactNeighborX="-5724" custLinFactNeighborY="-5529">
        <dgm:presLayoutVars>
          <dgm:chMax val="0"/>
          <dgm:chPref val="0"/>
          <dgm:bulletEnabled val="1"/>
        </dgm:presLayoutVars>
      </dgm:prSet>
      <dgm:spPr/>
    </dgm:pt>
    <dgm:pt modelId="{CA8DBD8E-CF94-594B-A935-9012C1746F79}" type="pres">
      <dgm:prSet presAssocID="{649D5A4C-C746-5E42-8819-AF5D12256B42}" presName="quad2" presStyleLbl="node1" presStyleIdx="1" presStyleCnt="4" custScaleX="109717" custScaleY="109717" custLinFactNeighborX="4376" custLinFactNeighborY="-4655">
        <dgm:presLayoutVars>
          <dgm:chMax val="0"/>
          <dgm:chPref val="0"/>
          <dgm:bulletEnabled val="1"/>
        </dgm:presLayoutVars>
      </dgm:prSet>
      <dgm:spPr/>
    </dgm:pt>
    <dgm:pt modelId="{782E3500-4F0D-3C48-9A23-AB1E8E43AAA4}" type="pres">
      <dgm:prSet presAssocID="{649D5A4C-C746-5E42-8819-AF5D12256B42}" presName="quad3" presStyleLbl="node1" presStyleIdx="2" presStyleCnt="4" custScaleX="109739" custScaleY="109717" custLinFactNeighborX="-3698" custLinFactNeighborY="4373">
        <dgm:presLayoutVars>
          <dgm:chMax val="0"/>
          <dgm:chPref val="0"/>
          <dgm:bulletEnabled val="1"/>
        </dgm:presLayoutVars>
      </dgm:prSet>
      <dgm:spPr/>
    </dgm:pt>
    <dgm:pt modelId="{3A93E391-62AD-414D-982B-989458E22FA1}" type="pres">
      <dgm:prSet presAssocID="{649D5A4C-C746-5E42-8819-AF5D12256B42}" presName="quad4" presStyleLbl="node1" presStyleIdx="3" presStyleCnt="4" custScaleX="109717" custScaleY="109717" custLinFactNeighborX="5446" custLinFactNeighborY="3498">
        <dgm:presLayoutVars>
          <dgm:chMax val="0"/>
          <dgm:chPref val="0"/>
          <dgm:bulletEnabled val="1"/>
        </dgm:presLayoutVars>
      </dgm:prSet>
      <dgm:spPr/>
    </dgm:pt>
  </dgm:ptLst>
  <dgm:cxnLst>
    <dgm:cxn modelId="{07433E39-E8FF-C743-98FD-628F1652979B}" type="presOf" srcId="{CAFB22CB-A314-9845-A8E9-A2E0239B1DF8}" destId="{CA8DBD8E-CF94-594B-A935-9012C1746F79}" srcOrd="0" destOrd="0" presId="urn:microsoft.com/office/officeart/2005/8/layout/matrix3"/>
    <dgm:cxn modelId="{031D413A-AF40-0943-A466-3D6E6578D1E7}" srcId="{649D5A4C-C746-5E42-8819-AF5D12256B42}" destId="{CAFB22CB-A314-9845-A8E9-A2E0239B1DF8}" srcOrd="1" destOrd="0" parTransId="{78936984-D4A4-CF47-A364-4E035EA0D35C}" sibTransId="{FA43827D-93C6-2542-8F3B-FF856FF9EB20}"/>
    <dgm:cxn modelId="{61F1949D-ED52-5F4F-81EF-2ED9DF940E1C}" srcId="{649D5A4C-C746-5E42-8819-AF5D12256B42}" destId="{B0951CDE-42FD-E842-B022-1682289F6C74}" srcOrd="3" destOrd="0" parTransId="{1F7E2D11-A6EE-584F-B113-CA28B1109957}" sibTransId="{28CB6D8C-6712-F34B-B34B-606DE51272EE}"/>
    <dgm:cxn modelId="{4019B1A3-A867-B348-A419-1845E18BD9BC}" type="presOf" srcId="{8A0BF830-3AAB-F744-BA40-365BAF4B4F43}" destId="{BC133AF1-93BC-4946-ABBD-0CAD24A8632A}" srcOrd="0" destOrd="0" presId="urn:microsoft.com/office/officeart/2005/8/layout/matrix3"/>
    <dgm:cxn modelId="{99680FC2-06CD-8B4B-8FB9-21FC3CACCBE2}" type="presOf" srcId="{B0951CDE-42FD-E842-B022-1682289F6C74}" destId="{3A93E391-62AD-414D-982B-989458E22FA1}" srcOrd="0" destOrd="0" presId="urn:microsoft.com/office/officeart/2005/8/layout/matrix3"/>
    <dgm:cxn modelId="{D26AAEC7-6577-7B4B-93ED-09D4E31F5A84}" srcId="{649D5A4C-C746-5E42-8819-AF5D12256B42}" destId="{933C951E-764C-724B-AEF8-A14904DDBBAA}" srcOrd="2" destOrd="0" parTransId="{FB27DB0F-80DC-FD4F-AF86-C61A25B162FC}" sibTransId="{FAD6AEFA-90D2-F74E-ACE4-F02E441AA579}"/>
    <dgm:cxn modelId="{F0E059D7-BCCE-0349-B6F0-34048A186981}" srcId="{649D5A4C-C746-5E42-8819-AF5D12256B42}" destId="{8A0BF830-3AAB-F744-BA40-365BAF4B4F43}" srcOrd="0" destOrd="0" parTransId="{912AF611-C423-F542-9022-E0F14024D9DC}" sibTransId="{BA3BE346-BDAA-7D45-AF0E-BEC98DB396E9}"/>
    <dgm:cxn modelId="{B52B86D9-4952-344A-8909-37E2891BDCA0}" type="presOf" srcId="{649D5A4C-C746-5E42-8819-AF5D12256B42}" destId="{41F4CAE2-D89E-3548-9A45-9B03C6C10368}" srcOrd="0" destOrd="0" presId="urn:microsoft.com/office/officeart/2005/8/layout/matrix3"/>
    <dgm:cxn modelId="{7F72A5E3-FCF3-AA49-B055-26303E18300A}" type="presOf" srcId="{933C951E-764C-724B-AEF8-A14904DDBBAA}" destId="{782E3500-4F0D-3C48-9A23-AB1E8E43AAA4}" srcOrd="0" destOrd="0" presId="urn:microsoft.com/office/officeart/2005/8/layout/matrix3"/>
    <dgm:cxn modelId="{438F1D04-31AD-784D-A7EB-217FB038FEF3}" type="presParOf" srcId="{41F4CAE2-D89E-3548-9A45-9B03C6C10368}" destId="{32F0950B-7E01-3548-96E4-38C2FCB2E7F2}" srcOrd="0" destOrd="0" presId="urn:microsoft.com/office/officeart/2005/8/layout/matrix3"/>
    <dgm:cxn modelId="{F2A983D3-F45E-5A42-903D-039060F6D56C}" type="presParOf" srcId="{41F4CAE2-D89E-3548-9A45-9B03C6C10368}" destId="{BC133AF1-93BC-4946-ABBD-0CAD24A8632A}" srcOrd="1" destOrd="0" presId="urn:microsoft.com/office/officeart/2005/8/layout/matrix3"/>
    <dgm:cxn modelId="{16AF4469-7544-B442-B663-C66E73A5B04C}" type="presParOf" srcId="{41F4CAE2-D89E-3548-9A45-9B03C6C10368}" destId="{CA8DBD8E-CF94-594B-A935-9012C1746F79}" srcOrd="2" destOrd="0" presId="urn:microsoft.com/office/officeart/2005/8/layout/matrix3"/>
    <dgm:cxn modelId="{C5986103-ACE7-0343-A22D-E559B745F617}" type="presParOf" srcId="{41F4CAE2-D89E-3548-9A45-9B03C6C10368}" destId="{782E3500-4F0D-3C48-9A23-AB1E8E43AAA4}" srcOrd="3" destOrd="0" presId="urn:microsoft.com/office/officeart/2005/8/layout/matrix3"/>
    <dgm:cxn modelId="{D00BF484-5542-F742-83F3-E157BEE4590D}" type="presParOf" srcId="{41F4CAE2-D89E-3548-9A45-9B03C6C10368}" destId="{3A93E391-62AD-414D-982B-989458E22FA1}"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B1FD7D8-F7AD-C944-9992-69854B384B3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025ED93-E170-3D41-877D-E37DF09BFB04}">
      <dgm:prSet custT="1"/>
      <dgm:spPr>
        <a:solidFill>
          <a:srgbClr val="0C2C52"/>
        </a:solidFill>
      </dgm:spPr>
      <dgm:t>
        <a:bodyPr/>
        <a:lstStyle/>
        <a:p>
          <a:r>
            <a:rPr lang="en-US" sz="1900" dirty="0"/>
            <a:t>Central (most common)</a:t>
          </a:r>
          <a:endParaRPr lang="en-GB" sz="1900" dirty="0"/>
        </a:p>
      </dgm:t>
    </dgm:pt>
    <dgm:pt modelId="{3182F04D-2F20-2E45-ACEC-EA41F9EF1A81}" type="parTrans" cxnId="{238F69D0-FC36-1747-99E0-5FD144DCEC5D}">
      <dgm:prSet/>
      <dgm:spPr/>
      <dgm:t>
        <a:bodyPr/>
        <a:lstStyle/>
        <a:p>
          <a:endParaRPr lang="en-US"/>
        </a:p>
      </dgm:t>
    </dgm:pt>
    <dgm:pt modelId="{4CFA12AA-27BA-BB49-AD00-7E4F091FCF08}" type="sibTrans" cxnId="{238F69D0-FC36-1747-99E0-5FD144DCEC5D}">
      <dgm:prSet/>
      <dgm:spPr/>
      <dgm:t>
        <a:bodyPr/>
        <a:lstStyle/>
        <a:p>
          <a:endParaRPr lang="en-US"/>
        </a:p>
      </dgm:t>
    </dgm:pt>
    <dgm:pt modelId="{58E76EA0-9366-8142-8B96-C1746DF202DB}">
      <dgm:prSet custT="1"/>
      <dgm:spPr/>
      <dgm:t>
        <a:bodyPr/>
        <a:lstStyle/>
        <a:p>
          <a:r>
            <a:rPr lang="en-US" sz="1750" dirty="0"/>
            <a:t>CERT-BDF (serving Banque de France)</a:t>
          </a:r>
          <a:endParaRPr lang="en-GB" sz="1750" dirty="0">
            <a:solidFill>
              <a:srgbClr val="0C2C52"/>
            </a:solidFill>
          </a:endParaRPr>
        </a:p>
      </dgm:t>
    </dgm:pt>
    <dgm:pt modelId="{3C10F246-615D-8F44-8A82-55AD7013814D}" type="parTrans" cxnId="{812E893B-5605-F343-801D-1262D69E9AC2}">
      <dgm:prSet/>
      <dgm:spPr/>
      <dgm:t>
        <a:bodyPr/>
        <a:lstStyle/>
        <a:p>
          <a:endParaRPr lang="en-US"/>
        </a:p>
      </dgm:t>
    </dgm:pt>
    <dgm:pt modelId="{937A0713-6212-4C42-9CC8-952B85765179}" type="sibTrans" cxnId="{812E893B-5605-F343-801D-1262D69E9AC2}">
      <dgm:prSet/>
      <dgm:spPr/>
      <dgm:t>
        <a:bodyPr/>
        <a:lstStyle/>
        <a:p>
          <a:endParaRPr lang="en-US"/>
        </a:p>
      </dgm:t>
    </dgm:pt>
    <dgm:pt modelId="{E979BBE1-261F-834F-B58E-1E9D62C3F114}">
      <dgm:prSet custT="1"/>
      <dgm:spPr>
        <a:solidFill>
          <a:srgbClr val="2D6B96"/>
        </a:solidFill>
      </dgm:spPr>
      <dgm:t>
        <a:bodyPr/>
        <a:lstStyle/>
        <a:p>
          <a:r>
            <a:rPr lang="en-US" sz="1900" dirty="0"/>
            <a:t>Distributed</a:t>
          </a:r>
          <a:endParaRPr lang="en-GB" sz="1900" dirty="0"/>
        </a:p>
      </dgm:t>
    </dgm:pt>
    <dgm:pt modelId="{56266C0E-3BFF-8445-A57C-F2EF9A190D14}" type="parTrans" cxnId="{156DA38B-070C-1A4C-810D-A768092D683A}">
      <dgm:prSet/>
      <dgm:spPr/>
      <dgm:t>
        <a:bodyPr/>
        <a:lstStyle/>
        <a:p>
          <a:endParaRPr lang="en-US"/>
        </a:p>
      </dgm:t>
    </dgm:pt>
    <dgm:pt modelId="{E131A1D2-1807-B245-9B21-2DE8E1777F3F}" type="sibTrans" cxnId="{156DA38B-070C-1A4C-810D-A768092D683A}">
      <dgm:prSet/>
      <dgm:spPr/>
      <dgm:t>
        <a:bodyPr/>
        <a:lstStyle/>
        <a:p>
          <a:endParaRPr lang="en-US"/>
        </a:p>
      </dgm:t>
    </dgm:pt>
    <dgm:pt modelId="{FF7FE59D-8CCA-7C4D-A647-709524993159}">
      <dgm:prSet custT="1"/>
      <dgm:spPr/>
      <dgm:t>
        <a:bodyPr/>
        <a:lstStyle/>
        <a:p>
          <a:r>
            <a:rPr lang="en-US" sz="1750" dirty="0" err="1">
              <a:solidFill>
                <a:srgbClr val="0C2C52"/>
              </a:solidFill>
            </a:rPr>
            <a:t>SURFcert</a:t>
          </a:r>
          <a:r>
            <a:rPr lang="en-US" sz="1750" dirty="0">
              <a:solidFill>
                <a:srgbClr val="0C2C52"/>
              </a:solidFill>
            </a:rPr>
            <a:t> (serving SURF, Dutch NREN)</a:t>
          </a:r>
          <a:endParaRPr lang="en-GB" sz="1750" dirty="0">
            <a:solidFill>
              <a:srgbClr val="0C2C52"/>
            </a:solidFill>
          </a:endParaRPr>
        </a:p>
      </dgm:t>
    </dgm:pt>
    <dgm:pt modelId="{F51F48E2-6F1B-2F45-BC8C-9F9EC51E8814}" type="parTrans" cxnId="{E50AB07F-10E0-FE44-B829-58A60B2C7211}">
      <dgm:prSet/>
      <dgm:spPr/>
      <dgm:t>
        <a:bodyPr/>
        <a:lstStyle/>
        <a:p>
          <a:endParaRPr lang="en-US"/>
        </a:p>
      </dgm:t>
    </dgm:pt>
    <dgm:pt modelId="{568F66A5-3B05-624F-9A16-0BAEE7C28B66}" type="sibTrans" cxnId="{E50AB07F-10E0-FE44-B829-58A60B2C7211}">
      <dgm:prSet/>
      <dgm:spPr/>
      <dgm:t>
        <a:bodyPr/>
        <a:lstStyle/>
        <a:p>
          <a:endParaRPr lang="en-US"/>
        </a:p>
      </dgm:t>
    </dgm:pt>
    <dgm:pt modelId="{2523FB1C-E256-6D4B-AA3D-FD762B318F51}">
      <dgm:prSet custT="1"/>
      <dgm:spPr/>
      <dgm:t>
        <a:bodyPr/>
        <a:lstStyle/>
        <a:p>
          <a:r>
            <a:rPr lang="en-US" sz="1750" dirty="0" err="1">
              <a:solidFill>
                <a:srgbClr val="0C2C52"/>
              </a:solidFill>
            </a:rPr>
            <a:t>TeliaCERT</a:t>
          </a:r>
          <a:r>
            <a:rPr lang="en-US" sz="1750" dirty="0">
              <a:solidFill>
                <a:srgbClr val="0C2C52"/>
              </a:solidFill>
            </a:rPr>
            <a:t> and “sub-CERTs” (serving </a:t>
          </a:r>
          <a:r>
            <a:rPr lang="en-US" sz="1750" dirty="0" err="1">
              <a:solidFill>
                <a:srgbClr val="0C2C52"/>
              </a:solidFill>
            </a:rPr>
            <a:t>Telia</a:t>
          </a:r>
          <a:r>
            <a:rPr lang="en-US" sz="1750" dirty="0">
              <a:solidFill>
                <a:srgbClr val="0C2C52"/>
              </a:solidFill>
            </a:rPr>
            <a:t> Company ISP &amp; telco operator)</a:t>
          </a:r>
          <a:endParaRPr lang="en-GB" sz="1750" dirty="0">
            <a:solidFill>
              <a:srgbClr val="0C2C52"/>
            </a:solidFill>
          </a:endParaRPr>
        </a:p>
      </dgm:t>
    </dgm:pt>
    <dgm:pt modelId="{6574E6F9-C8DF-2F45-BFC6-6F2A7D83FF52}" type="parTrans" cxnId="{AEB3F8EC-726D-2547-825B-70EEF64A1FE6}">
      <dgm:prSet/>
      <dgm:spPr/>
      <dgm:t>
        <a:bodyPr/>
        <a:lstStyle/>
        <a:p>
          <a:endParaRPr lang="en-US"/>
        </a:p>
      </dgm:t>
    </dgm:pt>
    <dgm:pt modelId="{1B767847-8E93-2541-8D58-AA73F046F547}" type="sibTrans" cxnId="{AEB3F8EC-726D-2547-825B-70EEF64A1FE6}">
      <dgm:prSet/>
      <dgm:spPr/>
      <dgm:t>
        <a:bodyPr/>
        <a:lstStyle/>
        <a:p>
          <a:endParaRPr lang="en-US"/>
        </a:p>
      </dgm:t>
    </dgm:pt>
    <dgm:pt modelId="{3D5B3A5B-12DD-F24B-A0D9-68CAFE229D65}">
      <dgm:prSet custT="1"/>
      <dgm:spPr/>
      <dgm:t>
        <a:bodyPr/>
        <a:lstStyle/>
        <a:p>
          <a:r>
            <a:rPr lang="en-US" sz="1750" dirty="0" err="1"/>
            <a:t>ThaiCERT</a:t>
          </a:r>
          <a:r>
            <a:rPr lang="en-US" sz="1750" dirty="0"/>
            <a:t> (serving Thailand: government &amp; national)</a:t>
          </a:r>
        </a:p>
      </dgm:t>
    </dgm:pt>
    <dgm:pt modelId="{1415349E-90DC-3C4C-AF9A-4D344991D498}" type="parTrans" cxnId="{385430E3-7126-2049-B43F-3F16AA0F2866}">
      <dgm:prSet/>
      <dgm:spPr/>
      <dgm:t>
        <a:bodyPr/>
        <a:lstStyle/>
        <a:p>
          <a:endParaRPr lang="en-US"/>
        </a:p>
      </dgm:t>
    </dgm:pt>
    <dgm:pt modelId="{D1ED73F2-7342-AC40-9C90-C66C6B62DAA5}" type="sibTrans" cxnId="{385430E3-7126-2049-B43F-3F16AA0F2866}">
      <dgm:prSet/>
      <dgm:spPr/>
      <dgm:t>
        <a:bodyPr/>
        <a:lstStyle/>
        <a:p>
          <a:endParaRPr lang="en-US"/>
        </a:p>
      </dgm:t>
    </dgm:pt>
    <dgm:pt modelId="{F1A03B1F-402E-4F49-861C-5F794D62DF01}">
      <dgm:prSet custT="1"/>
      <dgm:spPr/>
      <dgm:t>
        <a:bodyPr/>
        <a:lstStyle/>
        <a:p>
          <a:r>
            <a:rPr lang="en-US" sz="1750" dirty="0"/>
            <a:t>MSCERT (Microsoft PSIRT: in Redmond)</a:t>
          </a:r>
        </a:p>
      </dgm:t>
    </dgm:pt>
    <dgm:pt modelId="{9CF16A9F-57E0-CA4E-98EA-1E9736375D72}" type="parTrans" cxnId="{BB16E0F5-F823-5843-B269-1DFA6326E895}">
      <dgm:prSet/>
      <dgm:spPr/>
      <dgm:t>
        <a:bodyPr/>
        <a:lstStyle/>
        <a:p>
          <a:endParaRPr lang="en-US"/>
        </a:p>
      </dgm:t>
    </dgm:pt>
    <dgm:pt modelId="{D57B208D-461C-F343-B1A5-5811C0AEBB5B}" type="sibTrans" cxnId="{BB16E0F5-F823-5843-B269-1DFA6326E895}">
      <dgm:prSet/>
      <dgm:spPr/>
      <dgm:t>
        <a:bodyPr/>
        <a:lstStyle/>
        <a:p>
          <a:endParaRPr lang="en-US"/>
        </a:p>
      </dgm:t>
    </dgm:pt>
    <dgm:pt modelId="{0183C580-DE28-2C46-B559-DE3E51AAD197}" type="pres">
      <dgm:prSet presAssocID="{7B1FD7D8-F7AD-C944-9992-69854B384B38}" presName="linear" presStyleCnt="0">
        <dgm:presLayoutVars>
          <dgm:animLvl val="lvl"/>
          <dgm:resizeHandles val="exact"/>
        </dgm:presLayoutVars>
      </dgm:prSet>
      <dgm:spPr/>
    </dgm:pt>
    <dgm:pt modelId="{6BF08E06-374C-3E47-A9F2-26336910C76E}" type="pres">
      <dgm:prSet presAssocID="{D025ED93-E170-3D41-877D-E37DF09BFB04}" presName="parentText" presStyleLbl="node1" presStyleIdx="0" presStyleCnt="2">
        <dgm:presLayoutVars>
          <dgm:chMax val="0"/>
          <dgm:bulletEnabled val="1"/>
        </dgm:presLayoutVars>
      </dgm:prSet>
      <dgm:spPr/>
    </dgm:pt>
    <dgm:pt modelId="{A0B938E9-5F9A-A245-868C-C239776C0DBB}" type="pres">
      <dgm:prSet presAssocID="{D025ED93-E170-3D41-877D-E37DF09BFB04}" presName="childText" presStyleLbl="revTx" presStyleIdx="0" presStyleCnt="2">
        <dgm:presLayoutVars>
          <dgm:bulletEnabled val="1"/>
        </dgm:presLayoutVars>
      </dgm:prSet>
      <dgm:spPr/>
    </dgm:pt>
    <dgm:pt modelId="{61EDEAD2-CA65-3A4B-A45F-1BD676427D9C}" type="pres">
      <dgm:prSet presAssocID="{E979BBE1-261F-834F-B58E-1E9D62C3F114}" presName="parentText" presStyleLbl="node1" presStyleIdx="1" presStyleCnt="2" custLinFactNeighborY="-2705">
        <dgm:presLayoutVars>
          <dgm:chMax val="0"/>
          <dgm:bulletEnabled val="1"/>
        </dgm:presLayoutVars>
      </dgm:prSet>
      <dgm:spPr/>
    </dgm:pt>
    <dgm:pt modelId="{828A0BF2-3E44-D340-9E7C-94AEF61CF338}" type="pres">
      <dgm:prSet presAssocID="{E979BBE1-261F-834F-B58E-1E9D62C3F114}" presName="childText" presStyleLbl="revTx" presStyleIdx="1" presStyleCnt="2">
        <dgm:presLayoutVars>
          <dgm:bulletEnabled val="1"/>
        </dgm:presLayoutVars>
      </dgm:prSet>
      <dgm:spPr/>
    </dgm:pt>
  </dgm:ptLst>
  <dgm:cxnLst>
    <dgm:cxn modelId="{B3423203-550A-484E-AA29-37FE42929800}" type="presOf" srcId="{2523FB1C-E256-6D4B-AA3D-FD762B318F51}" destId="{828A0BF2-3E44-D340-9E7C-94AEF61CF338}" srcOrd="0" destOrd="1" presId="urn:microsoft.com/office/officeart/2005/8/layout/vList2"/>
    <dgm:cxn modelId="{C115D303-03E8-DB46-B163-F09A450C63AE}" type="presOf" srcId="{F1A03B1F-402E-4F49-861C-5F794D62DF01}" destId="{A0B938E9-5F9A-A245-868C-C239776C0DBB}" srcOrd="0" destOrd="2" presId="urn:microsoft.com/office/officeart/2005/8/layout/vList2"/>
    <dgm:cxn modelId="{812E893B-5605-F343-801D-1262D69E9AC2}" srcId="{D025ED93-E170-3D41-877D-E37DF09BFB04}" destId="{58E76EA0-9366-8142-8B96-C1746DF202DB}" srcOrd="0" destOrd="0" parTransId="{3C10F246-615D-8F44-8A82-55AD7013814D}" sibTransId="{937A0713-6212-4C42-9CC8-952B85765179}"/>
    <dgm:cxn modelId="{E50AB07F-10E0-FE44-B829-58A60B2C7211}" srcId="{E979BBE1-261F-834F-B58E-1E9D62C3F114}" destId="{FF7FE59D-8CCA-7C4D-A647-709524993159}" srcOrd="0" destOrd="0" parTransId="{F51F48E2-6F1B-2F45-BC8C-9F9EC51E8814}" sibTransId="{568F66A5-3B05-624F-9A16-0BAEE7C28B66}"/>
    <dgm:cxn modelId="{156DA38B-070C-1A4C-810D-A768092D683A}" srcId="{7B1FD7D8-F7AD-C944-9992-69854B384B38}" destId="{E979BBE1-261F-834F-B58E-1E9D62C3F114}" srcOrd="1" destOrd="0" parTransId="{56266C0E-3BFF-8445-A57C-F2EF9A190D14}" sibTransId="{E131A1D2-1807-B245-9B21-2DE8E1777F3F}"/>
    <dgm:cxn modelId="{5C27CC99-E960-0141-80FC-08302BF0EB4A}" type="presOf" srcId="{E979BBE1-261F-834F-B58E-1E9D62C3F114}" destId="{61EDEAD2-CA65-3A4B-A45F-1BD676427D9C}" srcOrd="0" destOrd="0" presId="urn:microsoft.com/office/officeart/2005/8/layout/vList2"/>
    <dgm:cxn modelId="{375DADAD-DF2C-864F-8AC0-0C0F2FE018AC}" type="presOf" srcId="{7B1FD7D8-F7AD-C944-9992-69854B384B38}" destId="{0183C580-DE28-2C46-B559-DE3E51AAD197}" srcOrd="0" destOrd="0" presId="urn:microsoft.com/office/officeart/2005/8/layout/vList2"/>
    <dgm:cxn modelId="{926D7BBF-D1D3-9647-8D1E-64F2414A9101}" type="presOf" srcId="{D025ED93-E170-3D41-877D-E37DF09BFB04}" destId="{6BF08E06-374C-3E47-A9F2-26336910C76E}" srcOrd="0" destOrd="0" presId="urn:microsoft.com/office/officeart/2005/8/layout/vList2"/>
    <dgm:cxn modelId="{238F69D0-FC36-1747-99E0-5FD144DCEC5D}" srcId="{7B1FD7D8-F7AD-C944-9992-69854B384B38}" destId="{D025ED93-E170-3D41-877D-E37DF09BFB04}" srcOrd="0" destOrd="0" parTransId="{3182F04D-2F20-2E45-ACEC-EA41F9EF1A81}" sibTransId="{4CFA12AA-27BA-BB49-AD00-7E4F091FCF08}"/>
    <dgm:cxn modelId="{46816BE0-71FA-AB46-977D-22863298B2C0}" type="presOf" srcId="{3D5B3A5B-12DD-F24B-A0D9-68CAFE229D65}" destId="{A0B938E9-5F9A-A245-868C-C239776C0DBB}" srcOrd="0" destOrd="1" presId="urn:microsoft.com/office/officeart/2005/8/layout/vList2"/>
    <dgm:cxn modelId="{385430E3-7126-2049-B43F-3F16AA0F2866}" srcId="{D025ED93-E170-3D41-877D-E37DF09BFB04}" destId="{3D5B3A5B-12DD-F24B-A0D9-68CAFE229D65}" srcOrd="1" destOrd="0" parTransId="{1415349E-90DC-3C4C-AF9A-4D344991D498}" sibTransId="{D1ED73F2-7342-AC40-9C90-C66C6B62DAA5}"/>
    <dgm:cxn modelId="{FC3501E5-6070-5E41-AA91-542A09CF0CEE}" type="presOf" srcId="{58E76EA0-9366-8142-8B96-C1746DF202DB}" destId="{A0B938E9-5F9A-A245-868C-C239776C0DBB}" srcOrd="0" destOrd="0" presId="urn:microsoft.com/office/officeart/2005/8/layout/vList2"/>
    <dgm:cxn modelId="{AEB3F8EC-726D-2547-825B-70EEF64A1FE6}" srcId="{E979BBE1-261F-834F-B58E-1E9D62C3F114}" destId="{2523FB1C-E256-6D4B-AA3D-FD762B318F51}" srcOrd="1" destOrd="0" parTransId="{6574E6F9-C8DF-2F45-BFC6-6F2A7D83FF52}" sibTransId="{1B767847-8E93-2541-8D58-AA73F046F547}"/>
    <dgm:cxn modelId="{60122CF5-EE79-914A-B189-0C9A1B5F0A61}" type="presOf" srcId="{FF7FE59D-8CCA-7C4D-A647-709524993159}" destId="{828A0BF2-3E44-D340-9E7C-94AEF61CF338}" srcOrd="0" destOrd="0" presId="urn:microsoft.com/office/officeart/2005/8/layout/vList2"/>
    <dgm:cxn modelId="{BB16E0F5-F823-5843-B269-1DFA6326E895}" srcId="{D025ED93-E170-3D41-877D-E37DF09BFB04}" destId="{F1A03B1F-402E-4F49-861C-5F794D62DF01}" srcOrd="2" destOrd="0" parTransId="{9CF16A9F-57E0-CA4E-98EA-1E9736375D72}" sibTransId="{D57B208D-461C-F343-B1A5-5811C0AEBB5B}"/>
    <dgm:cxn modelId="{904A4478-3B01-2B42-8432-B9ABC9DE5853}" type="presParOf" srcId="{0183C580-DE28-2C46-B559-DE3E51AAD197}" destId="{6BF08E06-374C-3E47-A9F2-26336910C76E}" srcOrd="0" destOrd="0" presId="urn:microsoft.com/office/officeart/2005/8/layout/vList2"/>
    <dgm:cxn modelId="{E110ECB0-5114-1F49-B10B-5F8E87F4E9F1}" type="presParOf" srcId="{0183C580-DE28-2C46-B559-DE3E51AAD197}" destId="{A0B938E9-5F9A-A245-868C-C239776C0DBB}" srcOrd="1" destOrd="0" presId="urn:microsoft.com/office/officeart/2005/8/layout/vList2"/>
    <dgm:cxn modelId="{71E4F4E9-D40C-A14A-A0D2-167B84CC12F5}" type="presParOf" srcId="{0183C580-DE28-2C46-B559-DE3E51AAD197}" destId="{61EDEAD2-CA65-3A4B-A45F-1BD676427D9C}" srcOrd="2" destOrd="0" presId="urn:microsoft.com/office/officeart/2005/8/layout/vList2"/>
    <dgm:cxn modelId="{7613D9D3-8F5F-074F-AAE6-D102D66E51CB}" type="presParOf" srcId="{0183C580-DE28-2C46-B559-DE3E51AAD197}" destId="{828A0BF2-3E44-D340-9E7C-94AEF61CF338}"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F0950B-7E01-3548-96E4-38C2FCB2E7F2}">
      <dsp:nvSpPr>
        <dsp:cNvPr id="0" name=""/>
        <dsp:cNvSpPr/>
      </dsp:nvSpPr>
      <dsp:spPr>
        <a:xfrm>
          <a:off x="2474758" y="0"/>
          <a:ext cx="3489722" cy="3489722"/>
        </a:xfrm>
        <a:prstGeom prst="diamond">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C133AF1-93BC-4946-ABBD-0CAD24A8632A}">
      <dsp:nvSpPr>
        <dsp:cNvPr id="0" name=""/>
        <dsp:cNvSpPr/>
      </dsp:nvSpPr>
      <dsp:spPr>
        <a:xfrm>
          <a:off x="2806281" y="331523"/>
          <a:ext cx="1360991" cy="1360991"/>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Learn about CSIRT background and why we need it</a:t>
          </a:r>
        </a:p>
      </dsp:txBody>
      <dsp:txXfrm>
        <a:off x="2872719" y="397961"/>
        <a:ext cx="1228115" cy="1228115"/>
      </dsp:txXfrm>
    </dsp:sp>
    <dsp:sp modelId="{CA8DBD8E-CF94-594B-A935-9012C1746F79}">
      <dsp:nvSpPr>
        <dsp:cNvPr id="0" name=""/>
        <dsp:cNvSpPr/>
      </dsp:nvSpPr>
      <dsp:spPr>
        <a:xfrm>
          <a:off x="4271964" y="331523"/>
          <a:ext cx="1360991" cy="1360991"/>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Learn important CSIRT starting points and positioning within the organisation</a:t>
          </a:r>
          <a:endParaRPr lang="en-GB" sz="1300" kern="1200" dirty="0"/>
        </a:p>
      </dsp:txBody>
      <dsp:txXfrm>
        <a:off x="4338402" y="397961"/>
        <a:ext cx="1228115" cy="1228115"/>
      </dsp:txXfrm>
    </dsp:sp>
    <dsp:sp modelId="{782E3500-4F0D-3C48-9A23-AB1E8E43AAA4}">
      <dsp:nvSpPr>
        <dsp:cNvPr id="0" name=""/>
        <dsp:cNvSpPr/>
      </dsp:nvSpPr>
      <dsp:spPr>
        <a:xfrm>
          <a:off x="2806281" y="1797206"/>
          <a:ext cx="1360991" cy="1360991"/>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Gain an overview of CSIRT </a:t>
          </a:r>
          <a:r>
            <a:rPr lang="en-US" sz="1300" kern="1200" dirty="0" err="1"/>
            <a:t>organisational</a:t>
          </a:r>
          <a:r>
            <a:rPr lang="en-US" sz="1300" kern="1200" dirty="0"/>
            <a:t> aspects (SIM3 based)</a:t>
          </a:r>
          <a:endParaRPr lang="en-GB" sz="1300" kern="1200" dirty="0"/>
        </a:p>
      </dsp:txBody>
      <dsp:txXfrm>
        <a:off x="2872719" y="1863644"/>
        <a:ext cx="1228115" cy="1228115"/>
      </dsp:txXfrm>
    </dsp:sp>
    <dsp:sp modelId="{3A93E391-62AD-414D-982B-989458E22FA1}">
      <dsp:nvSpPr>
        <dsp:cNvPr id="0" name=""/>
        <dsp:cNvSpPr/>
      </dsp:nvSpPr>
      <dsp:spPr>
        <a:xfrm>
          <a:off x="4271964" y="1797206"/>
          <a:ext cx="1360991" cy="1360991"/>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Gain an overview of CSIRT human aspects (SIM3 based)</a:t>
          </a:r>
          <a:endParaRPr lang="en-GB" sz="1300" kern="1200" dirty="0"/>
        </a:p>
      </dsp:txBody>
      <dsp:txXfrm>
        <a:off x="4338402" y="1863644"/>
        <a:ext cx="1228115" cy="12281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EE5ECD-FC4F-E740-A098-35257F70D158}">
      <dsp:nvSpPr>
        <dsp:cNvPr id="0" name=""/>
        <dsp:cNvSpPr/>
      </dsp:nvSpPr>
      <dsp:spPr>
        <a:xfrm>
          <a:off x="-3944608" y="-605632"/>
          <a:ext cx="4700986" cy="4700986"/>
        </a:xfrm>
        <a:prstGeom prst="blockArc">
          <a:avLst>
            <a:gd name="adj1" fmla="val 18900000"/>
            <a:gd name="adj2" fmla="val 2700000"/>
            <a:gd name="adj3" fmla="val 459"/>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0F570F9-10D1-9244-922C-BC988476554B}">
      <dsp:nvSpPr>
        <dsp:cNvPr id="0" name=""/>
        <dsp:cNvSpPr/>
      </dsp:nvSpPr>
      <dsp:spPr>
        <a:xfrm>
          <a:off x="282964" y="183768"/>
          <a:ext cx="8110157" cy="367397"/>
        </a:xfrm>
        <a:prstGeom prst="rect">
          <a:avLst/>
        </a:prstGeom>
        <a:solidFill>
          <a:srgbClr val="0C2C5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Why CSIRT ?</a:t>
          </a:r>
        </a:p>
      </dsp:txBody>
      <dsp:txXfrm>
        <a:off x="282964" y="183768"/>
        <a:ext cx="8110157" cy="367397"/>
      </dsp:txXfrm>
    </dsp:sp>
    <dsp:sp modelId="{3C508BEB-ADCC-A547-998C-864EBDE2FD07}">
      <dsp:nvSpPr>
        <dsp:cNvPr id="0" name=""/>
        <dsp:cNvSpPr/>
      </dsp:nvSpPr>
      <dsp:spPr>
        <a:xfrm>
          <a:off x="53340" y="137844"/>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C8F2BF-4B6C-B643-90BA-ADDBACD351C1}">
      <dsp:nvSpPr>
        <dsp:cNvPr id="0" name=""/>
        <dsp:cNvSpPr/>
      </dsp:nvSpPr>
      <dsp:spPr>
        <a:xfrm>
          <a:off x="585174" y="734795"/>
          <a:ext cx="7807947" cy="367397"/>
        </a:xfrm>
        <a:prstGeom prst="rect">
          <a:avLst/>
        </a:prstGeom>
        <a:solidFill>
          <a:srgbClr val="D0138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Starting Points &amp; Basics</a:t>
          </a:r>
        </a:p>
      </dsp:txBody>
      <dsp:txXfrm>
        <a:off x="585174" y="734795"/>
        <a:ext cx="7807947" cy="367397"/>
      </dsp:txXfrm>
    </dsp:sp>
    <dsp:sp modelId="{39B6F8BA-B123-A946-ACAC-2825692EE7B5}">
      <dsp:nvSpPr>
        <dsp:cNvPr id="0" name=""/>
        <dsp:cNvSpPr/>
      </dsp:nvSpPr>
      <dsp:spPr>
        <a:xfrm>
          <a:off x="355550" y="688871"/>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646C7C7-32F8-D740-87CF-D78BE2D379DF}">
      <dsp:nvSpPr>
        <dsp:cNvPr id="0" name=""/>
        <dsp:cNvSpPr/>
      </dsp:nvSpPr>
      <dsp:spPr>
        <a:xfrm>
          <a:off x="723367" y="1285822"/>
          <a:ext cx="7669754" cy="367397"/>
        </a:xfrm>
        <a:prstGeom prst="rect">
          <a:avLst/>
        </a:prstGeom>
        <a:solidFill>
          <a:srgbClr val="2D6B9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Basics &amp; Exercise</a:t>
          </a:r>
        </a:p>
      </dsp:txBody>
      <dsp:txXfrm>
        <a:off x="723367" y="1285822"/>
        <a:ext cx="7669754" cy="367397"/>
      </dsp:txXfrm>
    </dsp:sp>
    <dsp:sp modelId="{664B4C3A-9FBE-4543-93E9-846E60762690}">
      <dsp:nvSpPr>
        <dsp:cNvPr id="0" name=""/>
        <dsp:cNvSpPr/>
      </dsp:nvSpPr>
      <dsp:spPr>
        <a:xfrm>
          <a:off x="493743" y="1239898"/>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8B7C4A4-C92D-D642-A4DA-30D15BF46A3D}">
      <dsp:nvSpPr>
        <dsp:cNvPr id="0" name=""/>
        <dsp:cNvSpPr/>
      </dsp:nvSpPr>
      <dsp:spPr>
        <a:xfrm>
          <a:off x="723367" y="1836501"/>
          <a:ext cx="7669754" cy="367397"/>
        </a:xfrm>
        <a:prstGeom prst="rect">
          <a:avLst/>
        </a:prstGeom>
        <a:solidFill>
          <a:srgbClr val="7E479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Organisational Factors</a:t>
          </a:r>
        </a:p>
      </dsp:txBody>
      <dsp:txXfrm>
        <a:off x="723367" y="1836501"/>
        <a:ext cx="7669754" cy="367397"/>
      </dsp:txXfrm>
    </dsp:sp>
    <dsp:sp modelId="{9FCCA26D-583E-2B48-AACD-D1F5629565FA}">
      <dsp:nvSpPr>
        <dsp:cNvPr id="0" name=""/>
        <dsp:cNvSpPr/>
      </dsp:nvSpPr>
      <dsp:spPr>
        <a:xfrm>
          <a:off x="493743" y="1790576"/>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ABA1FF3-826E-3B47-BC7E-F4CB5F00BCC8}">
      <dsp:nvSpPr>
        <dsp:cNvPr id="0" name=""/>
        <dsp:cNvSpPr/>
      </dsp:nvSpPr>
      <dsp:spPr>
        <a:xfrm>
          <a:off x="585174" y="2387528"/>
          <a:ext cx="7807947" cy="36739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Human Factors</a:t>
          </a:r>
        </a:p>
      </dsp:txBody>
      <dsp:txXfrm>
        <a:off x="585174" y="2387528"/>
        <a:ext cx="7807947" cy="367397"/>
      </dsp:txXfrm>
    </dsp:sp>
    <dsp:sp modelId="{6B50B1DC-954F-3440-8426-CB5210B589AA}">
      <dsp:nvSpPr>
        <dsp:cNvPr id="0" name=""/>
        <dsp:cNvSpPr/>
      </dsp:nvSpPr>
      <dsp:spPr>
        <a:xfrm>
          <a:off x="355550" y="2341603"/>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DB68CFF-516E-3B46-AC68-1E76E0AE263B}">
      <dsp:nvSpPr>
        <dsp:cNvPr id="0" name=""/>
        <dsp:cNvSpPr/>
      </dsp:nvSpPr>
      <dsp:spPr>
        <a:xfrm>
          <a:off x="282964" y="2938555"/>
          <a:ext cx="8110157" cy="367397"/>
        </a:xfrm>
        <a:prstGeom prst="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622"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Wrap-up</a:t>
          </a:r>
        </a:p>
      </dsp:txBody>
      <dsp:txXfrm>
        <a:off x="282964" y="2938555"/>
        <a:ext cx="8110157" cy="367397"/>
      </dsp:txXfrm>
    </dsp:sp>
    <dsp:sp modelId="{DCDEDE1B-9745-9742-8ECB-E36582F70081}">
      <dsp:nvSpPr>
        <dsp:cNvPr id="0" name=""/>
        <dsp:cNvSpPr/>
      </dsp:nvSpPr>
      <dsp:spPr>
        <a:xfrm>
          <a:off x="53340" y="2892630"/>
          <a:ext cx="459247" cy="4592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F0950B-7E01-3548-96E4-38C2FCB2E7F2}">
      <dsp:nvSpPr>
        <dsp:cNvPr id="0" name=""/>
        <dsp:cNvSpPr/>
      </dsp:nvSpPr>
      <dsp:spPr>
        <a:xfrm>
          <a:off x="2788015" y="0"/>
          <a:ext cx="3067905" cy="3067905"/>
        </a:xfrm>
        <a:prstGeom prst="diamond">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C133AF1-93BC-4946-ABBD-0CAD24A8632A}">
      <dsp:nvSpPr>
        <dsp:cNvPr id="0" name=""/>
        <dsp:cNvSpPr/>
      </dsp:nvSpPr>
      <dsp:spPr>
        <a:xfrm>
          <a:off x="2941105" y="167166"/>
          <a:ext cx="1336232" cy="1312745"/>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Organisation</a:t>
          </a:r>
        </a:p>
      </dsp:txBody>
      <dsp:txXfrm>
        <a:off x="3005188" y="231249"/>
        <a:ext cx="1208066" cy="1184579"/>
      </dsp:txXfrm>
    </dsp:sp>
    <dsp:sp modelId="{CA8DBD8E-CF94-594B-A935-9012C1746F79}">
      <dsp:nvSpPr>
        <dsp:cNvPr id="0" name=""/>
        <dsp:cNvSpPr/>
      </dsp:nvSpPr>
      <dsp:spPr>
        <a:xfrm>
          <a:off x="4362213" y="177623"/>
          <a:ext cx="1312745" cy="1312745"/>
        </a:xfrm>
        <a:prstGeom prst="roundRect">
          <a:avLst/>
        </a:prstGeom>
        <a:solidFill>
          <a:srgbClr val="0C2C5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Human</a:t>
          </a:r>
          <a:endParaRPr lang="en-GB" sz="1800" kern="1200" dirty="0"/>
        </a:p>
      </dsp:txBody>
      <dsp:txXfrm>
        <a:off x="4426296" y="241706"/>
        <a:ext cx="1184579" cy="1184579"/>
      </dsp:txXfrm>
    </dsp:sp>
    <dsp:sp modelId="{782E3500-4F0D-3C48-9A23-AB1E8E43AAA4}">
      <dsp:nvSpPr>
        <dsp:cNvPr id="0" name=""/>
        <dsp:cNvSpPr/>
      </dsp:nvSpPr>
      <dsp:spPr>
        <a:xfrm>
          <a:off x="2976957" y="1574162"/>
          <a:ext cx="1313008" cy="1312745"/>
        </a:xfrm>
        <a:prstGeom prst="roundRect">
          <a:avLst/>
        </a:prstGeom>
        <a:solidFill>
          <a:srgbClr val="0C2C52">
            <a:alpha val="14000"/>
          </a:srgb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rgbClr val="0C2C52"/>
              </a:solidFill>
            </a:rPr>
            <a:t>Tools</a:t>
          </a:r>
          <a:r>
            <a:rPr lang="en-US" sz="1800" kern="1200" dirty="0"/>
            <a:t> </a:t>
          </a:r>
          <a:endParaRPr lang="en-GB" sz="1800" kern="1200" dirty="0"/>
        </a:p>
      </dsp:txBody>
      <dsp:txXfrm>
        <a:off x="3041040" y="1638245"/>
        <a:ext cx="1184842" cy="1184579"/>
      </dsp:txXfrm>
    </dsp:sp>
    <dsp:sp modelId="{3A93E391-62AD-414D-982B-989458E22FA1}">
      <dsp:nvSpPr>
        <dsp:cNvPr id="0" name=""/>
        <dsp:cNvSpPr/>
      </dsp:nvSpPr>
      <dsp:spPr>
        <a:xfrm>
          <a:off x="4375015" y="1563692"/>
          <a:ext cx="1312745" cy="1312745"/>
        </a:xfrm>
        <a:prstGeom prst="roundRect">
          <a:avLst/>
        </a:prstGeom>
        <a:solidFill>
          <a:srgbClr val="0C2C52">
            <a:alpha val="14000"/>
          </a:srgb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solidFill>
                <a:srgbClr val="0C2C52"/>
              </a:solidFill>
            </a:rPr>
            <a:t>Processes</a:t>
          </a:r>
        </a:p>
      </dsp:txBody>
      <dsp:txXfrm>
        <a:off x="4439098" y="1627775"/>
        <a:ext cx="1184579" cy="118457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F08E06-374C-3E47-A9F2-26336910C76E}">
      <dsp:nvSpPr>
        <dsp:cNvPr id="0" name=""/>
        <dsp:cNvSpPr/>
      </dsp:nvSpPr>
      <dsp:spPr>
        <a:xfrm>
          <a:off x="0" y="8931"/>
          <a:ext cx="8439238" cy="936000"/>
        </a:xfrm>
        <a:prstGeom prst="roundRect">
          <a:avLst/>
        </a:prstGeom>
        <a:solidFill>
          <a:srgbClr val="0C2C5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Central (most common)</a:t>
          </a:r>
          <a:endParaRPr lang="en-GB" sz="1900" kern="1200" dirty="0"/>
        </a:p>
      </dsp:txBody>
      <dsp:txXfrm>
        <a:off x="45692" y="54623"/>
        <a:ext cx="8347854" cy="844616"/>
      </dsp:txXfrm>
    </dsp:sp>
    <dsp:sp modelId="{A0B938E9-5F9A-A245-868C-C239776C0DBB}">
      <dsp:nvSpPr>
        <dsp:cNvPr id="0" name=""/>
        <dsp:cNvSpPr/>
      </dsp:nvSpPr>
      <dsp:spPr>
        <a:xfrm>
          <a:off x="0" y="944931"/>
          <a:ext cx="8439238" cy="905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7946" tIns="22860" rIns="128016" bIns="22860" numCol="1" spcCol="1270" anchor="t" anchorCtr="0">
          <a:noAutofit/>
        </a:bodyPr>
        <a:lstStyle/>
        <a:p>
          <a:pPr marL="171450" lvl="1" indent="-171450" algn="l" defTabSz="777875">
            <a:lnSpc>
              <a:spcPct val="90000"/>
            </a:lnSpc>
            <a:spcBef>
              <a:spcPct val="0"/>
            </a:spcBef>
            <a:spcAft>
              <a:spcPct val="20000"/>
            </a:spcAft>
            <a:buChar char="•"/>
          </a:pPr>
          <a:r>
            <a:rPr lang="en-US" sz="1750" kern="1200" dirty="0"/>
            <a:t>CERT-BDF (serving Banque de France)</a:t>
          </a:r>
          <a:endParaRPr lang="en-GB" sz="1750" kern="1200" dirty="0">
            <a:solidFill>
              <a:srgbClr val="0C2C52"/>
            </a:solidFill>
          </a:endParaRPr>
        </a:p>
        <a:p>
          <a:pPr marL="171450" lvl="1" indent="-171450" algn="l" defTabSz="777875">
            <a:lnSpc>
              <a:spcPct val="90000"/>
            </a:lnSpc>
            <a:spcBef>
              <a:spcPct val="0"/>
            </a:spcBef>
            <a:spcAft>
              <a:spcPct val="20000"/>
            </a:spcAft>
            <a:buChar char="•"/>
          </a:pPr>
          <a:r>
            <a:rPr lang="en-US" sz="1750" kern="1200" dirty="0" err="1"/>
            <a:t>ThaiCERT</a:t>
          </a:r>
          <a:r>
            <a:rPr lang="en-US" sz="1750" kern="1200" dirty="0"/>
            <a:t> (serving Thailand: government &amp; national)</a:t>
          </a:r>
        </a:p>
        <a:p>
          <a:pPr marL="171450" lvl="1" indent="-171450" algn="l" defTabSz="777875">
            <a:lnSpc>
              <a:spcPct val="90000"/>
            </a:lnSpc>
            <a:spcBef>
              <a:spcPct val="0"/>
            </a:spcBef>
            <a:spcAft>
              <a:spcPct val="20000"/>
            </a:spcAft>
            <a:buChar char="•"/>
          </a:pPr>
          <a:r>
            <a:rPr lang="en-US" sz="1750" kern="1200" dirty="0"/>
            <a:t>MSCERT (Microsoft PSIRT: in Redmond)</a:t>
          </a:r>
        </a:p>
      </dsp:txBody>
      <dsp:txXfrm>
        <a:off x="0" y="944931"/>
        <a:ext cx="8439238" cy="905625"/>
      </dsp:txXfrm>
    </dsp:sp>
    <dsp:sp modelId="{61EDEAD2-CA65-3A4B-A45F-1BD676427D9C}">
      <dsp:nvSpPr>
        <dsp:cNvPr id="0" name=""/>
        <dsp:cNvSpPr/>
      </dsp:nvSpPr>
      <dsp:spPr>
        <a:xfrm>
          <a:off x="0" y="1828159"/>
          <a:ext cx="8439238" cy="936000"/>
        </a:xfrm>
        <a:prstGeom prst="roundRect">
          <a:avLst/>
        </a:prstGeom>
        <a:solidFill>
          <a:srgbClr val="2D6B9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Distributed</a:t>
          </a:r>
          <a:endParaRPr lang="en-GB" sz="1900" kern="1200" dirty="0"/>
        </a:p>
      </dsp:txBody>
      <dsp:txXfrm>
        <a:off x="45692" y="1873851"/>
        <a:ext cx="8347854" cy="844616"/>
      </dsp:txXfrm>
    </dsp:sp>
    <dsp:sp modelId="{828A0BF2-3E44-D340-9E7C-94AEF61CF338}">
      <dsp:nvSpPr>
        <dsp:cNvPr id="0" name=""/>
        <dsp:cNvSpPr/>
      </dsp:nvSpPr>
      <dsp:spPr>
        <a:xfrm>
          <a:off x="0" y="2786556"/>
          <a:ext cx="8439238" cy="82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7946" tIns="22860" rIns="128016" bIns="22860" numCol="1" spcCol="1270" anchor="t" anchorCtr="0">
          <a:noAutofit/>
        </a:bodyPr>
        <a:lstStyle/>
        <a:p>
          <a:pPr marL="171450" lvl="1" indent="-171450" algn="l" defTabSz="777875">
            <a:lnSpc>
              <a:spcPct val="90000"/>
            </a:lnSpc>
            <a:spcBef>
              <a:spcPct val="0"/>
            </a:spcBef>
            <a:spcAft>
              <a:spcPct val="20000"/>
            </a:spcAft>
            <a:buChar char="•"/>
          </a:pPr>
          <a:r>
            <a:rPr lang="en-US" sz="1750" kern="1200" dirty="0" err="1">
              <a:solidFill>
                <a:srgbClr val="0C2C52"/>
              </a:solidFill>
            </a:rPr>
            <a:t>SURFcert</a:t>
          </a:r>
          <a:r>
            <a:rPr lang="en-US" sz="1750" kern="1200" dirty="0">
              <a:solidFill>
                <a:srgbClr val="0C2C52"/>
              </a:solidFill>
            </a:rPr>
            <a:t> (serving SURF, Dutch NREN)</a:t>
          </a:r>
          <a:endParaRPr lang="en-GB" sz="1750" kern="1200" dirty="0">
            <a:solidFill>
              <a:srgbClr val="0C2C52"/>
            </a:solidFill>
          </a:endParaRPr>
        </a:p>
        <a:p>
          <a:pPr marL="171450" lvl="1" indent="-171450" algn="l" defTabSz="777875">
            <a:lnSpc>
              <a:spcPct val="90000"/>
            </a:lnSpc>
            <a:spcBef>
              <a:spcPct val="0"/>
            </a:spcBef>
            <a:spcAft>
              <a:spcPct val="20000"/>
            </a:spcAft>
            <a:buChar char="•"/>
          </a:pPr>
          <a:r>
            <a:rPr lang="en-US" sz="1750" kern="1200" dirty="0" err="1">
              <a:solidFill>
                <a:srgbClr val="0C2C52"/>
              </a:solidFill>
            </a:rPr>
            <a:t>TeliaCERT</a:t>
          </a:r>
          <a:r>
            <a:rPr lang="en-US" sz="1750" kern="1200" dirty="0">
              <a:solidFill>
                <a:srgbClr val="0C2C52"/>
              </a:solidFill>
            </a:rPr>
            <a:t> and “sub-CERTs” (serving </a:t>
          </a:r>
          <a:r>
            <a:rPr lang="en-US" sz="1750" kern="1200" dirty="0" err="1">
              <a:solidFill>
                <a:srgbClr val="0C2C52"/>
              </a:solidFill>
            </a:rPr>
            <a:t>Telia</a:t>
          </a:r>
          <a:r>
            <a:rPr lang="en-US" sz="1750" kern="1200" dirty="0">
              <a:solidFill>
                <a:srgbClr val="0C2C52"/>
              </a:solidFill>
            </a:rPr>
            <a:t> Company ISP &amp; telco operator)</a:t>
          </a:r>
          <a:endParaRPr lang="en-GB" sz="1750" kern="1200" dirty="0">
            <a:solidFill>
              <a:srgbClr val="0C2C52"/>
            </a:solidFill>
          </a:endParaRPr>
        </a:p>
      </dsp:txBody>
      <dsp:txXfrm>
        <a:off x="0" y="2786556"/>
        <a:ext cx="8439238" cy="828000"/>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3DF6FA9-3969-F948-A547-1D9758E23C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7730C6B-BE48-FA4B-A1F0-ED4CCC82D20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C5A0A7F-BF5C-1A4D-B7AD-DA053A7DD320}" type="datetimeFigureOut">
              <a:rPr lang="en-US" smtClean="0"/>
              <a:t>7/3/24</a:t>
            </a:fld>
            <a:endParaRPr lang="en-US"/>
          </a:p>
        </p:txBody>
      </p:sp>
      <p:sp>
        <p:nvSpPr>
          <p:cNvPr id="4" name="Footer Placeholder 3">
            <a:extLst>
              <a:ext uri="{FF2B5EF4-FFF2-40B4-BE49-F238E27FC236}">
                <a16:creationId xmlns:a16="http://schemas.microsoft.com/office/drawing/2014/main" id="{9882E07E-D6C3-FC49-9ABC-5990005736C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E4651D1-EC47-A247-9687-C7FB690F3C1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A111BC-B2AC-F440-86C1-E4B4C605CBAF}" type="slidenum">
              <a:rPr lang="en-US" smtClean="0"/>
              <a:t>‹#›</a:t>
            </a:fld>
            <a:endParaRPr lang="en-US"/>
          </a:p>
        </p:txBody>
      </p:sp>
    </p:spTree>
    <p:extLst>
      <p:ext uri="{BB962C8B-B14F-4D97-AF65-F5344CB8AC3E}">
        <p14:creationId xmlns:p14="http://schemas.microsoft.com/office/powerpoint/2010/main" val="41046419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png>
</file>

<file path=ppt/media/image14.jpeg>
</file>

<file path=ppt/media/image15.png>
</file>

<file path=ppt/media/image16.png>
</file>

<file path=ppt/media/image17.jpeg>
</file>

<file path=ppt/media/image18.tiff>
</file>

<file path=ppt/media/image19.jpeg>
</file>

<file path=ppt/media/image2.png>
</file>

<file path=ppt/media/image20.tiff>
</file>

<file path=ppt/media/image21.png>
</file>

<file path=ppt/media/image22.tiff>
</file>

<file path=ppt/media/image23.tiff>
</file>

<file path=ppt/media/image24.jpg>
</file>

<file path=ppt/media/image25.jpg>
</file>

<file path=ppt/media/image26.png>
</file>

<file path=ppt/media/image27.png>
</file>

<file path=ppt/media/image28.png>
</file>

<file path=ppt/media/image29.tiff>
</file>

<file path=ppt/media/image3.jpeg>
</file>

<file path=ppt/media/image30.png>
</file>

<file path=ppt/media/image31.png>
</file>

<file path=ppt/media/image32.jpeg>
</file>

<file path=ppt/media/image33.jpeg>
</file>

<file path=ppt/media/image34.jpeg>
</file>

<file path=ppt/media/image35.tiff>
</file>

<file path=ppt/media/image36.tiff>
</file>

<file path=ppt/media/image37.jpeg>
</file>

<file path=ppt/media/image38.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1D8A83-A817-41E3-A602-3B517E18334E}" type="datetimeFigureOut">
              <a:rPr lang="en-GB" smtClean="0"/>
              <a:t>03/07/2024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BC110B-1C27-4A5B-8007-E6BF4BB6C5F7}" type="slidenum">
              <a:rPr lang="en-GB" smtClean="0"/>
              <a:t>‹#›</a:t>
            </a:fld>
            <a:endParaRPr lang="en-GB"/>
          </a:p>
        </p:txBody>
      </p:sp>
    </p:spTree>
    <p:extLst>
      <p:ext uri="{BB962C8B-B14F-4D97-AF65-F5344CB8AC3E}">
        <p14:creationId xmlns:p14="http://schemas.microsoft.com/office/powerpoint/2010/main" val="4031726869"/>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www.youtube.com/watch?v=J1FD8bxfg1Y"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t>Maintainers of this module on behalf of TF-CSIRT:</a:t>
            </a:r>
          </a:p>
          <a:p>
            <a:pPr marL="171450" indent="-171450">
              <a:buFont typeface="Arial" panose="020B0604020202020204" pitchFamily="34" charset="0"/>
              <a:buChar char="•"/>
            </a:pPr>
            <a:r>
              <a:rPr lang="en-GB" b="0" dirty="0" err="1"/>
              <a:t>Sigita</a:t>
            </a:r>
            <a:r>
              <a:rPr lang="en-GB" b="0" dirty="0"/>
              <a:t> </a:t>
            </a:r>
            <a:r>
              <a:rPr lang="en-GB" b="0" dirty="0" err="1"/>
              <a:t>Jurkynaitė</a:t>
            </a:r>
            <a:r>
              <a:rPr lang="en-GB" b="0" dirty="0"/>
              <a:t> &lt;</a:t>
            </a:r>
            <a:r>
              <a:rPr lang="en-GB" b="0" dirty="0" err="1"/>
              <a:t>sigita.jurkynaite@gmail.com</a:t>
            </a:r>
            <a:r>
              <a:rPr lang="en-GB" b="0" dirty="0"/>
              <a:t>&gt;</a:t>
            </a:r>
          </a:p>
          <a:p>
            <a:pPr marL="171450" indent="-171450">
              <a:buFont typeface="Arial" panose="020B0604020202020204" pitchFamily="34" charset="0"/>
              <a:buChar char="•"/>
            </a:pPr>
            <a:r>
              <a:rPr lang="en-GB" b="0" dirty="0"/>
              <a:t>Don Stikvoort &lt;</a:t>
            </a:r>
            <a:r>
              <a:rPr lang="en-GB" b="0" dirty="0" err="1"/>
              <a:t>don@elsinore.nl</a:t>
            </a:r>
            <a:r>
              <a:rPr lang="en-GB" b="0" dirty="0"/>
              <a:t>&gt;</a:t>
            </a:r>
          </a:p>
          <a:p>
            <a:pPr marL="0" indent="0">
              <a:buFont typeface="Arial" panose="020B0604020202020204" pitchFamily="34" charset="0"/>
              <a:buNone/>
            </a:pPr>
            <a:r>
              <a:rPr lang="en-GB" b="0" dirty="0"/>
              <a:t>Changes, comments, please e-mail to both maintainers or add to the </a:t>
            </a:r>
            <a:r>
              <a:rPr lang="en-GB" b="0" dirty="0" err="1"/>
              <a:t>github</a:t>
            </a:r>
            <a:r>
              <a:rPr lang="en-GB" b="0" dirty="0"/>
              <a:t> repository. Thank you!</a:t>
            </a:r>
          </a:p>
        </p:txBody>
      </p:sp>
      <p:sp>
        <p:nvSpPr>
          <p:cNvPr id="4" name="Slide Number Placeholder 3"/>
          <p:cNvSpPr>
            <a:spLocks noGrp="1"/>
          </p:cNvSpPr>
          <p:nvPr>
            <p:ph type="sldNum" sz="quarter" idx="5"/>
          </p:nvPr>
        </p:nvSpPr>
        <p:spPr/>
        <p:txBody>
          <a:bodyPr/>
          <a:lstStyle/>
          <a:p>
            <a:fld id="{9CBC110B-1C27-4A5B-8007-E6BF4BB6C5F7}" type="slidenum">
              <a:rPr lang="en-GB" smtClean="0"/>
              <a:t>1</a:t>
            </a:fld>
            <a:endParaRPr lang="en-GB"/>
          </a:p>
        </p:txBody>
      </p:sp>
    </p:spTree>
    <p:extLst>
      <p:ext uri="{BB962C8B-B14F-4D97-AF65-F5344CB8AC3E}">
        <p14:creationId xmlns:p14="http://schemas.microsoft.com/office/powerpoint/2010/main" val="9742484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76200" algn="l" rtl="0">
              <a:spcBef>
                <a:spcPts val="0"/>
              </a:spcBef>
              <a:spcAft>
                <a:spcPts val="0"/>
              </a:spcAft>
              <a:buClr>
                <a:srgbClr val="000000"/>
              </a:buClr>
              <a:buSzPts val="1200"/>
              <a:buFont typeface="Times New Roman"/>
              <a:buNone/>
            </a:pPr>
            <a:r>
              <a:rPr lang="en-US" sz="900" b="0" i="0" u="none" strike="noStrike" cap="none" dirty="0">
                <a:solidFill>
                  <a:srgbClr val="000000"/>
                </a:solidFill>
                <a:latin typeface="Times New Roman"/>
                <a:ea typeface="Times New Roman"/>
                <a:cs typeface="Times New Roman"/>
                <a:sym typeface="Times New Roman"/>
              </a:rPr>
              <a:t>OPTIONAL SLIDE as an ALTERNATIVE to the previous one. Use which one suits you most as trainer!</a:t>
            </a:r>
          </a:p>
          <a:p>
            <a:pPr marL="0" marR="0" lvl="0" indent="-76200" algn="l" rtl="0">
              <a:spcBef>
                <a:spcPts val="0"/>
              </a:spcBef>
              <a:spcAft>
                <a:spcPts val="0"/>
              </a:spcAft>
              <a:buClr>
                <a:srgbClr val="000000"/>
              </a:buClr>
              <a:buSzPts val="1200"/>
              <a:buFont typeface="Times New Roman"/>
              <a:buNone/>
            </a:pPr>
            <a:endParaRPr lang="en-US" sz="900" b="0" i="0" u="none" strike="noStrike" cap="none" dirty="0">
              <a:solidFill>
                <a:srgbClr val="000000"/>
              </a:solidFill>
              <a:latin typeface="Times New Roman"/>
              <a:ea typeface="Times New Roman"/>
              <a:cs typeface="Times New Roman"/>
              <a:sym typeface="Times New Roman"/>
            </a:endParaRPr>
          </a:p>
          <a:p>
            <a:pPr marL="0" marR="0" lvl="0" indent="-76200" algn="l" rtl="0">
              <a:spcBef>
                <a:spcPts val="0"/>
              </a:spcBef>
              <a:spcAft>
                <a:spcPts val="0"/>
              </a:spcAft>
              <a:buClr>
                <a:srgbClr val="000000"/>
              </a:buClr>
              <a:buSzPts val="1200"/>
              <a:buFont typeface="Times New Roman"/>
              <a:buNone/>
            </a:pPr>
            <a:r>
              <a:rPr lang="en-US" sz="900" b="0" i="0" u="none" strike="noStrike" cap="none" dirty="0">
                <a:solidFill>
                  <a:srgbClr val="000000"/>
                </a:solidFill>
                <a:latin typeface="Times New Roman"/>
                <a:ea typeface="Times New Roman"/>
                <a:cs typeface="Times New Roman"/>
                <a:sym typeface="Times New Roman"/>
              </a:rPr>
              <a:t>TRAINER: explain and stress how the history and growth of the Internet led to:</a:t>
            </a:r>
          </a:p>
          <a:p>
            <a:pPr marL="95250" marR="0" lvl="0" indent="-171450" algn="l" rtl="0">
              <a:spcBef>
                <a:spcPts val="0"/>
              </a:spcBef>
              <a:spcAft>
                <a:spcPts val="0"/>
              </a:spcAft>
              <a:buClr>
                <a:srgbClr val="000000"/>
              </a:buClr>
              <a:buSzPts val="1200"/>
              <a:buFontTx/>
              <a:buChar char="-"/>
            </a:pPr>
            <a:r>
              <a:rPr lang="en-US" sz="900" b="0" i="0" u="none" strike="noStrike" cap="none" dirty="0">
                <a:solidFill>
                  <a:srgbClr val="000000"/>
                </a:solidFill>
                <a:latin typeface="Times New Roman"/>
                <a:ea typeface="Times New Roman"/>
                <a:cs typeface="Times New Roman"/>
                <a:sym typeface="Times New Roman"/>
              </a:rPr>
              <a:t>the need for incident </a:t>
            </a:r>
            <a:r>
              <a:rPr lang="en-US" sz="900" b="1" i="0" u="none" strike="noStrike" cap="none" dirty="0">
                <a:solidFill>
                  <a:srgbClr val="000000"/>
                </a:solidFill>
                <a:latin typeface="Times New Roman"/>
                <a:ea typeface="Times New Roman"/>
                <a:cs typeface="Times New Roman"/>
                <a:sym typeface="Times New Roman"/>
              </a:rPr>
              <a:t>response</a:t>
            </a:r>
            <a:r>
              <a:rPr lang="en-US" sz="900" b="0" i="0" u="none" strike="noStrike" cap="none" dirty="0">
                <a:solidFill>
                  <a:srgbClr val="000000"/>
                </a:solidFill>
                <a:latin typeface="Times New Roman"/>
                <a:ea typeface="Times New Roman"/>
                <a:cs typeface="Times New Roman"/>
                <a:sym typeface="Times New Roman"/>
              </a:rPr>
              <a:t> or IR: just putting out the fire!</a:t>
            </a:r>
          </a:p>
          <a:p>
            <a:pPr marL="95250" marR="0" lvl="0" indent="-171450" algn="l" rtl="0">
              <a:spcBef>
                <a:spcPts val="0"/>
              </a:spcBef>
              <a:spcAft>
                <a:spcPts val="0"/>
              </a:spcAft>
              <a:buClr>
                <a:srgbClr val="000000"/>
              </a:buClr>
              <a:buSzPts val="1200"/>
              <a:buFontTx/>
              <a:buChar char="-"/>
            </a:pPr>
            <a:r>
              <a:rPr lang="en-US" sz="900" b="0" i="0" u="none" strike="noStrike" cap="none" dirty="0">
                <a:solidFill>
                  <a:srgbClr val="000000"/>
                </a:solidFill>
                <a:latin typeface="Times New Roman"/>
                <a:ea typeface="Times New Roman"/>
                <a:cs typeface="Times New Roman"/>
                <a:sym typeface="Times New Roman"/>
              </a:rPr>
              <a:t>which naturally grew into incident </a:t>
            </a:r>
            <a:r>
              <a:rPr lang="en-US" sz="900" b="1" i="0" u="none" strike="noStrike" cap="none" dirty="0">
                <a:solidFill>
                  <a:srgbClr val="000000"/>
                </a:solidFill>
                <a:latin typeface="Times New Roman"/>
                <a:ea typeface="Times New Roman"/>
                <a:cs typeface="Times New Roman"/>
                <a:sym typeface="Times New Roman"/>
              </a:rPr>
              <a:t>management</a:t>
            </a:r>
            <a:r>
              <a:rPr lang="en-US" sz="900" b="0" i="0" u="none" strike="noStrike" cap="none" dirty="0">
                <a:solidFill>
                  <a:srgbClr val="000000"/>
                </a:solidFill>
                <a:latin typeface="Times New Roman"/>
                <a:ea typeface="Times New Roman"/>
                <a:cs typeface="Times New Roman"/>
                <a:sym typeface="Times New Roman"/>
              </a:rPr>
              <a:t> or IM: including not just response but also prevention, detection and lessons learnt (just like the fire brigades developed too!)</a:t>
            </a:r>
          </a:p>
          <a:p>
            <a:pPr marL="95250" marR="0" lvl="0" indent="-171450" algn="l" rtl="0">
              <a:spcBef>
                <a:spcPts val="0"/>
              </a:spcBef>
              <a:spcAft>
                <a:spcPts val="0"/>
              </a:spcAft>
              <a:buClr>
                <a:srgbClr val="000000"/>
              </a:buClr>
              <a:buSzPts val="1200"/>
              <a:buFontTx/>
              <a:buChar char="-"/>
            </a:pPr>
            <a:r>
              <a:rPr lang="en-US" sz="900" b="0" i="0" u="none" strike="noStrike" cap="none" dirty="0">
                <a:solidFill>
                  <a:srgbClr val="000000"/>
                </a:solidFill>
                <a:latin typeface="Times New Roman"/>
                <a:ea typeface="Times New Roman"/>
                <a:cs typeface="Times New Roman"/>
                <a:sym typeface="Times New Roman"/>
              </a:rPr>
              <a:t>and more recently, as the matrix becomes increasingly complex not only connecting security teams but in fact all realms of society worldwide, the need for 21</a:t>
            </a:r>
            <a:r>
              <a:rPr lang="en-US" sz="900" b="0" i="0" u="none" strike="noStrike" cap="none" baseline="30000" dirty="0">
                <a:solidFill>
                  <a:srgbClr val="000000"/>
                </a:solidFill>
                <a:latin typeface="Times New Roman"/>
                <a:ea typeface="Times New Roman"/>
                <a:cs typeface="Times New Roman"/>
                <a:sym typeface="Times New Roman"/>
              </a:rPr>
              <a:t>st</a:t>
            </a:r>
            <a:r>
              <a:rPr lang="en-US" sz="900" b="0" i="0" u="none" strike="noStrike" cap="none" dirty="0">
                <a:solidFill>
                  <a:srgbClr val="000000"/>
                </a:solidFill>
                <a:latin typeface="Times New Roman"/>
                <a:ea typeface="Times New Roman"/>
                <a:cs typeface="Times New Roman"/>
                <a:sym typeface="Times New Roman"/>
              </a:rPr>
              <a:t> century style governance, where “CSIRTs meet politics, business, society”</a:t>
            </a:r>
          </a:p>
          <a:p>
            <a:pPr marL="0" marR="0" lvl="0" indent="0" algn="l" rtl="0">
              <a:spcBef>
                <a:spcPts val="0"/>
              </a:spcBef>
              <a:spcAft>
                <a:spcPts val="0"/>
              </a:spcAft>
              <a:buClr>
                <a:srgbClr val="000000"/>
              </a:buClr>
              <a:buSzPts val="1200"/>
              <a:buFontTx/>
              <a:buNone/>
            </a:pPr>
            <a:r>
              <a:rPr lang="en-US" sz="900" b="0" i="0" u="none" strike="noStrike" cap="none" dirty="0">
                <a:solidFill>
                  <a:srgbClr val="000000"/>
                </a:solidFill>
                <a:latin typeface="Times New Roman"/>
                <a:ea typeface="Times New Roman"/>
                <a:cs typeface="Times New Roman"/>
                <a:sym typeface="Times New Roman"/>
              </a:rPr>
              <a:t>NOTE that 21</a:t>
            </a:r>
            <a:r>
              <a:rPr lang="en-US" sz="900" b="0" i="0" u="none" strike="noStrike" cap="none" baseline="30000" dirty="0">
                <a:solidFill>
                  <a:srgbClr val="000000"/>
                </a:solidFill>
                <a:latin typeface="Times New Roman"/>
                <a:ea typeface="Times New Roman"/>
                <a:cs typeface="Times New Roman"/>
                <a:sym typeface="Times New Roman"/>
              </a:rPr>
              <a:t>st</a:t>
            </a:r>
            <a:r>
              <a:rPr lang="en-US" sz="900" b="0" i="0" u="none" strike="noStrike" cap="none" dirty="0">
                <a:solidFill>
                  <a:srgbClr val="000000"/>
                </a:solidFill>
                <a:latin typeface="Times New Roman"/>
                <a:ea typeface="Times New Roman"/>
                <a:cs typeface="Times New Roman"/>
                <a:sym typeface="Times New Roman"/>
              </a:rPr>
              <a:t> century governance style does not equate old style hierarchical governing: this simply does not work on the Internet, and whenever it’s used seems to lead to compartmentalization, censorship and “shutting off”.</a:t>
            </a:r>
          </a:p>
          <a:p>
            <a:pPr marL="0" marR="0" lvl="0" indent="0" algn="l" rtl="0">
              <a:spcBef>
                <a:spcPts val="0"/>
              </a:spcBef>
              <a:spcAft>
                <a:spcPts val="0"/>
              </a:spcAft>
              <a:buClr>
                <a:srgbClr val="000000"/>
              </a:buClr>
              <a:buSzPts val="1200"/>
              <a:buFontTx/>
              <a:buNone/>
            </a:pPr>
            <a:endParaRPr lang="en-US" sz="900" b="0" i="0" u="none" strike="noStrike" cap="none" dirty="0">
              <a:solidFill>
                <a:srgbClr val="000000"/>
              </a:solidFill>
              <a:latin typeface="Times New Roman"/>
              <a:ea typeface="Times New Roman"/>
              <a:cs typeface="Times New Roman"/>
              <a:sym typeface="Times New Roman"/>
            </a:endParaRPr>
          </a:p>
          <a:p>
            <a:pPr marL="0" marR="0" lvl="0" indent="-76200" algn="l" rtl="0">
              <a:spcBef>
                <a:spcPts val="0"/>
              </a:spcBef>
              <a:spcAft>
                <a:spcPts val="0"/>
              </a:spcAft>
              <a:buClr>
                <a:srgbClr val="000000"/>
              </a:buClr>
              <a:buSzPts val="1200"/>
              <a:buFont typeface="Times New Roman"/>
              <a:buNone/>
            </a:pPr>
            <a:r>
              <a:rPr lang="en-US" sz="900" b="0" i="0" u="none" strike="noStrike" cap="none" dirty="0">
                <a:solidFill>
                  <a:srgbClr val="000000"/>
                </a:solidFill>
                <a:latin typeface="Times New Roman"/>
                <a:ea typeface="Times New Roman"/>
                <a:cs typeface="Times New Roman"/>
                <a:sym typeface="Times New Roman"/>
              </a:rPr>
              <a:t>Some background info:</a:t>
            </a:r>
          </a:p>
          <a:p>
            <a:pPr marL="0" marR="0" lvl="0" indent="-76200" algn="l" rtl="0">
              <a:spcBef>
                <a:spcPts val="0"/>
              </a:spcBef>
              <a:spcAft>
                <a:spcPts val="0"/>
              </a:spcAft>
              <a:buClr>
                <a:srgbClr val="000000"/>
              </a:buClr>
              <a:buSzPts val="1200"/>
              <a:buFont typeface="Times New Roman"/>
              <a:buNone/>
            </a:pPr>
            <a:r>
              <a:rPr lang="en-US" sz="900" b="0" i="0" u="none" strike="noStrike" cap="none" dirty="0">
                <a:solidFill>
                  <a:srgbClr val="000000"/>
                </a:solidFill>
                <a:latin typeface="Times New Roman"/>
                <a:ea typeface="Times New Roman"/>
                <a:cs typeface="Times New Roman"/>
                <a:sym typeface="Times New Roman"/>
              </a:rPr>
              <a:t>The Internet grew out of an earlier experiment, called ARPANET. Some crazy people (mostly academics) had the idea to connect computers. Only in 1984 global DNS  was introduced by Paul Mockapetris, </a:t>
            </a:r>
            <a:r>
              <a:rPr lang="en-US" sz="900" b="0" i="0" u="none" strike="noStrike" cap="none" dirty="0" err="1">
                <a:solidFill>
                  <a:srgbClr val="000000"/>
                </a:solidFill>
                <a:latin typeface="Times New Roman"/>
                <a:ea typeface="Times New Roman"/>
                <a:cs typeface="Times New Roman"/>
                <a:sym typeface="Times New Roman"/>
              </a:rPr>
              <a:t>Zaw</a:t>
            </a:r>
            <a:r>
              <a:rPr lang="en-US" sz="900" b="0" i="0" u="none" strike="noStrike" cap="none" dirty="0">
                <a:solidFill>
                  <a:srgbClr val="000000"/>
                </a:solidFill>
                <a:latin typeface="Times New Roman"/>
                <a:ea typeface="Times New Roman"/>
                <a:cs typeface="Times New Roman"/>
                <a:sym typeface="Times New Roman"/>
              </a:rPr>
              <a:t>-Sing Hu and Jon </a:t>
            </a:r>
            <a:r>
              <a:rPr lang="en-US" sz="900" b="0" i="0" u="none" strike="noStrike" cap="none" dirty="0" err="1">
                <a:solidFill>
                  <a:srgbClr val="000000"/>
                </a:solidFill>
                <a:latin typeface="Times New Roman"/>
                <a:ea typeface="Times New Roman"/>
                <a:cs typeface="Times New Roman"/>
                <a:sym typeface="Times New Roman"/>
              </a:rPr>
              <a:t>Postel</a:t>
            </a:r>
            <a:r>
              <a:rPr lang="en-US" sz="900" b="0" i="0" u="none" strike="noStrike" cap="none" dirty="0">
                <a:solidFill>
                  <a:srgbClr val="000000"/>
                </a:solidFill>
                <a:latin typeface="Times New Roman"/>
                <a:ea typeface="Times New Roman"/>
                <a:cs typeface="Times New Roman"/>
                <a:sym typeface="Times New Roman"/>
              </a:rPr>
              <a:t>, which made scaling possible (before that we had host files). The first “cybercrime” (not intended as such) happened in 1988, when the Morris Worm paralyzed the net. This led to the creation of the first Computer Emergency Response Team CERT (now called CERT/CC). Others followed and already one year later FIRST was founded.</a:t>
            </a:r>
            <a:br>
              <a:rPr lang="en-US" sz="900" b="0" i="0" u="none" strike="noStrike" cap="none" dirty="0">
                <a:solidFill>
                  <a:srgbClr val="000000"/>
                </a:solidFill>
                <a:latin typeface="Times New Roman"/>
                <a:ea typeface="Times New Roman"/>
                <a:cs typeface="Times New Roman"/>
                <a:sym typeface="Times New Roman"/>
              </a:rPr>
            </a:br>
            <a:r>
              <a:rPr lang="en-US" sz="900" b="0" i="0" u="none" strike="noStrike" cap="none" dirty="0">
                <a:solidFill>
                  <a:srgbClr val="000000"/>
                </a:solidFill>
                <a:latin typeface="Times New Roman"/>
                <a:ea typeface="Times New Roman"/>
                <a:cs typeface="Times New Roman"/>
                <a:sym typeface="Times New Roman"/>
              </a:rPr>
              <a:t>The Internet really started to take off in the mid 90s and many hackers turned to it (there was hacking before the Internet). In 1996, Aleph One published his paper “</a:t>
            </a:r>
            <a:r>
              <a:rPr lang="en-IE" dirty="0"/>
              <a:t>Smashing The Stack For Fun And Profit</a:t>
            </a:r>
            <a:r>
              <a:rPr lang="en-US" sz="900" b="0" i="0" u="none" strike="noStrike" cap="none" dirty="0">
                <a:solidFill>
                  <a:srgbClr val="000000"/>
                </a:solidFill>
                <a:latin typeface="Times New Roman"/>
                <a:ea typeface="Times New Roman"/>
                <a:cs typeface="Times New Roman"/>
                <a:sym typeface="Times New Roman"/>
              </a:rPr>
              <a:t>” in the </a:t>
            </a:r>
            <a:r>
              <a:rPr lang="en-US" sz="900" b="0" i="0" u="none" strike="noStrike" cap="none" dirty="0" err="1">
                <a:solidFill>
                  <a:srgbClr val="000000"/>
                </a:solidFill>
                <a:latin typeface="Times New Roman"/>
                <a:ea typeface="Times New Roman"/>
                <a:cs typeface="Times New Roman"/>
                <a:sym typeface="Times New Roman"/>
              </a:rPr>
              <a:t>Phrack</a:t>
            </a:r>
            <a:r>
              <a:rPr lang="en-US" sz="900" b="0" i="0" u="none" strike="noStrike" cap="none" dirty="0">
                <a:solidFill>
                  <a:srgbClr val="000000"/>
                </a:solidFill>
                <a:latin typeface="Times New Roman"/>
                <a:ea typeface="Times New Roman"/>
                <a:cs typeface="Times New Roman"/>
                <a:sym typeface="Times New Roman"/>
              </a:rPr>
              <a:t> magazine. His techniques showed how to exploit a very common security hole (a buffer overflow). The problem remains with us today. In 1998 the CSIRT handbook was made public by Kossakowski, Stikvoort &amp; West-Brown. The term CSIRT was coined by them to circumvent the term CERT, which was trademarked by CMU (host to CERT/CC). All the rest is recent history. </a:t>
            </a:r>
          </a:p>
          <a:p>
            <a:pPr marL="0" marR="0" lvl="0" indent="0" algn="l" rtl="0">
              <a:spcBef>
                <a:spcPts val="0"/>
              </a:spcBef>
              <a:spcAft>
                <a:spcPts val="0"/>
              </a:spcAft>
              <a:buClr>
                <a:srgbClr val="000000"/>
              </a:buClr>
              <a:buSzPts val="1200"/>
              <a:buFontTx/>
              <a:buNone/>
            </a:pPr>
            <a:endParaRPr lang="en-US" sz="900" b="0" i="0" u="none" strike="noStrike" cap="none" dirty="0">
              <a:solidFill>
                <a:srgbClr val="000000"/>
              </a:solidFill>
              <a:latin typeface="Times New Roman"/>
              <a:ea typeface="Times New Roman"/>
              <a:cs typeface="Times New Roman"/>
              <a:sym typeface="Times New Roman"/>
            </a:endParaRPr>
          </a:p>
        </p:txBody>
      </p:sp>
      <p:sp>
        <p:nvSpPr>
          <p:cNvPr id="4" name="Slide Number Placeholder 3"/>
          <p:cNvSpPr>
            <a:spLocks noGrp="1"/>
          </p:cNvSpPr>
          <p:nvPr>
            <p:ph type="sldNum" sz="quarter" idx="5"/>
          </p:nvPr>
        </p:nvSpPr>
        <p:spPr/>
        <p:txBody>
          <a:bodyPr/>
          <a:lstStyle/>
          <a:p>
            <a:fld id="{9CBC110B-1C27-4A5B-8007-E6BF4BB6C5F7}" type="slidenum">
              <a:rPr lang="en-GB" smtClean="0"/>
              <a:t>10</a:t>
            </a:fld>
            <a:endParaRPr lang="en-GB"/>
          </a:p>
        </p:txBody>
      </p:sp>
    </p:spTree>
    <p:extLst>
      <p:ext uri="{BB962C8B-B14F-4D97-AF65-F5344CB8AC3E}">
        <p14:creationId xmlns:p14="http://schemas.microsoft.com/office/powerpoint/2010/main" val="28665687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TRAINER: best to treat questions one after the other, allowing breaks for students to think (Animation could be added to roll off the questions one by one). </a:t>
            </a:r>
          </a:p>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Note (and explain if needed) that IM is: prevention, detection, correction (response) and lessons learnt, feeding back into prevention. IM is a whole lot more than just response.</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Also if needed make clear that a CSIRT capability can be organized in more ways – as separate team, or embedded in one way or another (in a bigger cyber security team for instance, which could also host a SOC capability).</a:t>
            </a:r>
          </a:p>
        </p:txBody>
      </p:sp>
      <p:sp>
        <p:nvSpPr>
          <p:cNvPr id="4" name="Slide Number Placeholder 3"/>
          <p:cNvSpPr>
            <a:spLocks noGrp="1"/>
          </p:cNvSpPr>
          <p:nvPr>
            <p:ph type="sldNum" sz="quarter" idx="5"/>
          </p:nvPr>
        </p:nvSpPr>
        <p:spPr/>
        <p:txBody>
          <a:bodyPr/>
          <a:lstStyle/>
          <a:p>
            <a:fld id="{9CBC110B-1C27-4A5B-8007-E6BF4BB6C5F7}" type="slidenum">
              <a:rPr lang="en-GB" smtClean="0"/>
              <a:t>11</a:t>
            </a:fld>
            <a:endParaRPr lang="en-GB"/>
          </a:p>
        </p:txBody>
      </p:sp>
    </p:spTree>
    <p:extLst>
      <p:ext uri="{BB962C8B-B14F-4D97-AF65-F5344CB8AC3E}">
        <p14:creationId xmlns:p14="http://schemas.microsoft.com/office/powerpoint/2010/main" val="36916741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Awareness: to organise the awareness on IM on all levels (management, constituents, press office, etc)</a:t>
            </a:r>
          </a:p>
          <a:p>
            <a:pPr marL="171450" indent="-171450">
              <a:buFont typeface="Arial" panose="020B0604020202020204" pitchFamily="34" charset="0"/>
              <a:buChar char="•"/>
            </a:pPr>
            <a:r>
              <a:rPr lang="en-GB" dirty="0"/>
              <a:t>Authority: make sure you know what you are allowed to do and who’s backing you up.</a:t>
            </a:r>
          </a:p>
          <a:p>
            <a:pPr marL="171450" indent="-171450">
              <a:buFont typeface="Arial" panose="020B0604020202020204" pitchFamily="34" charset="0"/>
              <a:buChar char="•"/>
            </a:pPr>
            <a:r>
              <a:rPr lang="en-GB" dirty="0"/>
              <a:t>Escalation: when things go wrong, reach the right people </a:t>
            </a:r>
            <a:r>
              <a:rPr lang="en-GB" b="1" dirty="0"/>
              <a:t>quickly</a:t>
            </a:r>
            <a:r>
              <a:rPr lang="en-GB" dirty="0"/>
              <a:t>, also outside business hours.</a:t>
            </a:r>
          </a:p>
          <a:p>
            <a:pPr marL="171450" indent="-171450">
              <a:buFont typeface="Arial" panose="020B0604020202020204" pitchFamily="34" charset="0"/>
              <a:buChar char="•"/>
            </a:pPr>
            <a:r>
              <a:rPr lang="en-GB" dirty="0"/>
              <a:t>External contacts: to avoid confusion and undesired actions, it’s crucial to organise this well. It e.g. doesn’t have to be the CSIRT that contacts the police, it just needs to be clear who does that and under what conditions.</a:t>
            </a:r>
          </a:p>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12</a:t>
            </a:fld>
            <a:endParaRPr lang="en-GB"/>
          </a:p>
        </p:txBody>
      </p:sp>
    </p:spTree>
    <p:extLst>
      <p:ext uri="{BB962C8B-B14F-4D97-AF65-F5344CB8AC3E}">
        <p14:creationId xmlns:p14="http://schemas.microsoft.com/office/powerpoint/2010/main" val="39991513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in the 4MAT system (as taught in trainer-training) this is the start of the </a:t>
            </a:r>
            <a:r>
              <a:rPr lang="en-GB" b="1" dirty="0"/>
              <a:t>What</a:t>
            </a:r>
            <a:r>
              <a:rPr lang="en-GB" dirty="0"/>
              <a:t> section. This is the theory, and in terms of the SIM3 model we mainly treat the O and H parameters here.</a:t>
            </a:r>
          </a:p>
        </p:txBody>
      </p:sp>
      <p:sp>
        <p:nvSpPr>
          <p:cNvPr id="4" name="Slide Number Placeholder 3"/>
          <p:cNvSpPr>
            <a:spLocks noGrp="1"/>
          </p:cNvSpPr>
          <p:nvPr>
            <p:ph type="sldNum" sz="quarter" idx="5"/>
          </p:nvPr>
        </p:nvSpPr>
        <p:spPr/>
        <p:txBody>
          <a:bodyPr/>
          <a:lstStyle/>
          <a:p>
            <a:fld id="{9CBC110B-1C27-4A5B-8007-E6BF4BB6C5F7}" type="slidenum">
              <a:rPr lang="en-GB" smtClean="0"/>
              <a:t>13</a:t>
            </a:fld>
            <a:endParaRPr lang="en-GB"/>
          </a:p>
        </p:txBody>
      </p:sp>
    </p:spTree>
    <p:extLst>
      <p:ext uri="{BB962C8B-B14F-4D97-AF65-F5344CB8AC3E}">
        <p14:creationId xmlns:p14="http://schemas.microsoft.com/office/powerpoint/2010/main" val="5813132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shortly explain all 6 (the two times a #1 is NOT an error but on purpose), and the order: of course you could change the order slightly, it’s not meant to be cut in stone. To most of these aspects the training will come back.</a:t>
            </a:r>
          </a:p>
          <a:p>
            <a:r>
              <a:rPr lang="en-GB" dirty="0"/>
              <a:t>Creativity and trust building are probably the factors that make the CSIRT craft so fascinating and are certainly important reason that people keep coming back to the CSIRT community.</a:t>
            </a:r>
          </a:p>
          <a:p>
            <a:r>
              <a:rPr lang="en-GB" dirty="0"/>
              <a:t>Explain that “trust” is based on interpersonal relationships – NOT on organisational bonds, or on x509 certificates, etc</a:t>
            </a:r>
          </a:p>
        </p:txBody>
      </p:sp>
      <p:sp>
        <p:nvSpPr>
          <p:cNvPr id="4" name="Slide Number Placeholder 3"/>
          <p:cNvSpPr>
            <a:spLocks noGrp="1"/>
          </p:cNvSpPr>
          <p:nvPr>
            <p:ph type="sldNum" sz="quarter" idx="5"/>
          </p:nvPr>
        </p:nvSpPr>
        <p:spPr/>
        <p:txBody>
          <a:bodyPr/>
          <a:lstStyle/>
          <a:p>
            <a:fld id="{9CBC110B-1C27-4A5B-8007-E6BF4BB6C5F7}" type="slidenum">
              <a:rPr lang="en-GB" smtClean="0"/>
              <a:t>14</a:t>
            </a:fld>
            <a:endParaRPr lang="en-GB"/>
          </a:p>
        </p:txBody>
      </p:sp>
    </p:spTree>
    <p:extLst>
      <p:ext uri="{BB962C8B-B14F-4D97-AF65-F5344CB8AC3E}">
        <p14:creationId xmlns:p14="http://schemas.microsoft.com/office/powerpoint/2010/main" val="37528534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this slide is meant as open question to the audience. The next slide explains that there is NO DIFFERENCE</a:t>
            </a:r>
          </a:p>
        </p:txBody>
      </p:sp>
      <p:sp>
        <p:nvSpPr>
          <p:cNvPr id="4" name="Slide Number Placeholder 3"/>
          <p:cNvSpPr>
            <a:spLocks noGrp="1"/>
          </p:cNvSpPr>
          <p:nvPr>
            <p:ph type="sldNum" sz="quarter" idx="5"/>
          </p:nvPr>
        </p:nvSpPr>
        <p:spPr/>
        <p:txBody>
          <a:bodyPr/>
          <a:lstStyle/>
          <a:p>
            <a:fld id="{9CBC110B-1C27-4A5B-8007-E6BF4BB6C5F7}" type="slidenum">
              <a:rPr lang="en-GB" smtClean="0"/>
              <a:t>15</a:t>
            </a:fld>
            <a:endParaRPr lang="en-GB"/>
          </a:p>
        </p:txBody>
      </p:sp>
    </p:spTree>
    <p:extLst>
      <p:ext uri="{BB962C8B-B14F-4D97-AF65-F5344CB8AC3E}">
        <p14:creationId xmlns:p14="http://schemas.microsoft.com/office/powerpoint/2010/main" val="32137607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Kossakowski, Stikvoort and West-Brown created the term “CSIRT” around 1997 to avoid the trademarked “CERT” in the CSIRT Handbook (published 1998). Hence no meaning difference between the two terms.</a:t>
            </a:r>
          </a:p>
          <a:p>
            <a:r>
              <a:rPr lang="en-GB" dirty="0"/>
              <a:t>For the use of ”CERT” by </a:t>
            </a:r>
            <a:r>
              <a:rPr lang="en-GB" b="1" dirty="0"/>
              <a:t>US</a:t>
            </a:r>
            <a:r>
              <a:rPr lang="en-GB" dirty="0"/>
              <a:t> entities, refer to: https://</a:t>
            </a:r>
            <a:r>
              <a:rPr lang="en-GB" dirty="0" err="1"/>
              <a:t>www.sei.cmu.edu</a:t>
            </a:r>
            <a:r>
              <a:rPr lang="en-GB" dirty="0"/>
              <a:t>/education-outreach/license-</a:t>
            </a:r>
            <a:r>
              <a:rPr lang="en-GB" dirty="0" err="1"/>
              <a:t>sei</a:t>
            </a:r>
            <a:r>
              <a:rPr lang="en-GB" dirty="0"/>
              <a:t>-materials/authorization-to-use-cert-mark/ - for others it is recommended to just nicely ask (see slide above) but that is not mandatory.</a:t>
            </a:r>
          </a:p>
          <a:p>
            <a:endParaRPr lang="en-GB" dirty="0"/>
          </a:p>
          <a:p>
            <a:r>
              <a:rPr lang="en-GB" dirty="0"/>
              <a:t>TRAINER: explain additional to CSIRT, also SOC, ISAC, PSIRT. Simplified:</a:t>
            </a:r>
          </a:p>
          <a:p>
            <a:endParaRPr lang="en-GB" dirty="0"/>
          </a:p>
          <a:p>
            <a:r>
              <a:rPr lang="en-GB" b="1" dirty="0"/>
              <a:t>ISAC</a:t>
            </a:r>
            <a:r>
              <a:rPr lang="en-GB" dirty="0"/>
              <a:t> = Information Sharing and Analysis Capability. ISACs are teams that serve communities, and are much like a community CSIRT but without doing IR or incident coordination - they specialise on the information analysis and sharing bit, leaving the IR/IM to their constituency.</a:t>
            </a:r>
          </a:p>
          <a:p>
            <a:endParaRPr lang="en-GB" dirty="0"/>
          </a:p>
          <a:p>
            <a:r>
              <a:rPr lang="en-GB" b="1" dirty="0"/>
              <a:t>SOC</a:t>
            </a:r>
            <a:r>
              <a:rPr lang="en-GB" dirty="0"/>
              <a:t> = Security Operations </a:t>
            </a:r>
            <a:r>
              <a:rPr lang="en-GB" dirty="0" err="1"/>
              <a:t>Center</a:t>
            </a:r>
            <a:r>
              <a:rPr lang="en-GB" dirty="0"/>
              <a:t>. Grew out of NOCs. SOCs specialise on incident detection and are therefore more found in those places where they can monitor networks. However when a SOC detects threats or incidents, they must make sure something happens based on that: if they do that themselves they are really also a CSIRT – alternatively they can hand it over to a CSIRT. Or CSIRT/SOC are combined. In general they are really not that different, it depends on the definition of their services based on the FIRST Services Framework.</a:t>
            </a:r>
          </a:p>
          <a:p>
            <a:endParaRPr lang="en-GB" dirty="0"/>
          </a:p>
          <a:p>
            <a:r>
              <a:rPr lang="en-GB" b="1" dirty="0"/>
              <a:t>PSIRT</a:t>
            </a:r>
            <a:r>
              <a:rPr lang="en-GB" dirty="0"/>
              <a:t> = Product Security Incident Response Team. PSIRTs are vendor teams that focus on vulnerability management. Note that companies like Cisco, Apple, MS, Huawei etc will have both PSIRTs (to deal with vulnerabilities in their products) as well CSIRTs (to deal with their own internal security).</a:t>
            </a:r>
          </a:p>
        </p:txBody>
      </p:sp>
      <p:sp>
        <p:nvSpPr>
          <p:cNvPr id="4" name="Slide Number Placeholder 3"/>
          <p:cNvSpPr>
            <a:spLocks noGrp="1"/>
          </p:cNvSpPr>
          <p:nvPr>
            <p:ph type="sldNum" sz="quarter" idx="5"/>
          </p:nvPr>
        </p:nvSpPr>
        <p:spPr/>
        <p:txBody>
          <a:bodyPr/>
          <a:lstStyle/>
          <a:p>
            <a:fld id="{9CBC110B-1C27-4A5B-8007-E6BF4BB6C5F7}" type="slidenum">
              <a:rPr lang="en-GB" smtClean="0"/>
              <a:t>16</a:t>
            </a:fld>
            <a:endParaRPr lang="en-GB"/>
          </a:p>
        </p:txBody>
      </p:sp>
    </p:spTree>
    <p:extLst>
      <p:ext uri="{BB962C8B-B14F-4D97-AF65-F5344CB8AC3E}">
        <p14:creationId xmlns:p14="http://schemas.microsoft.com/office/powerpoint/2010/main" val="8055812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open question to the audience. The answer is that it’s not really different – just usually national teams are bigger teams, and </a:t>
            </a:r>
            <a:r>
              <a:rPr lang="en-GB" dirty="0" err="1"/>
              <a:t>expecially</a:t>
            </a:r>
            <a:r>
              <a:rPr lang="en-GB" dirty="0"/>
              <a:t> when they call themselves NCSC they usually are connected with the country’s cyber crisis management. Sometimes national teams think they are very different because they do more incident coordination than resolution, but this is not a major difference – they still need to detect, analyse, find resolution tactics, disseminate and coordinate. And this is not different from many other not-national CSIRTs - even internal CSIRTs often don’t do the actual resolving themselves, but leave that to the IT department.</a:t>
            </a:r>
          </a:p>
        </p:txBody>
      </p:sp>
      <p:sp>
        <p:nvSpPr>
          <p:cNvPr id="4" name="Slide Number Placeholder 3"/>
          <p:cNvSpPr>
            <a:spLocks noGrp="1"/>
          </p:cNvSpPr>
          <p:nvPr>
            <p:ph type="sldNum" sz="quarter" idx="5"/>
          </p:nvPr>
        </p:nvSpPr>
        <p:spPr/>
        <p:txBody>
          <a:bodyPr/>
          <a:lstStyle/>
          <a:p>
            <a:fld id="{9CBC110B-1C27-4A5B-8007-E6BF4BB6C5F7}" type="slidenum">
              <a:rPr lang="en-GB" smtClean="0"/>
              <a:t>17</a:t>
            </a:fld>
            <a:endParaRPr lang="en-GB"/>
          </a:p>
        </p:txBody>
      </p:sp>
    </p:spTree>
    <p:extLst>
      <p:ext uri="{BB962C8B-B14F-4D97-AF65-F5344CB8AC3E}">
        <p14:creationId xmlns:p14="http://schemas.microsoft.com/office/powerpoint/2010/main" val="29922329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TRAINER: note that SIM3 v2 is only called “interim” (date: Jan 2023) because it serves only one </a:t>
            </a:r>
            <a:r>
              <a:rPr lang="en-GB" i="1" dirty="0"/>
              <a:t>profile</a:t>
            </a:r>
            <a:r>
              <a:rPr lang="en-GB" dirty="0"/>
              <a:t> of IM teams, namely the CSIRT/CERT profile. Just as SIM3 v1 did since it was written back in 2008. This profile, and SIM3, works still quite well for ISACs, to some reasonable extent also for SOCs, and to a lesser extent for PSIRTs, but these are not ideal matches. Therefore in 2024/25, three new </a:t>
            </a:r>
            <a:r>
              <a:rPr lang="en-GB" i="1" dirty="0"/>
              <a:t>profiles</a:t>
            </a:r>
            <a:r>
              <a:rPr lang="en-GB" dirty="0"/>
              <a:t> will be added to SIM3: ISAC, SOC and PSIRT. Thus optimising SIM3 for all 4 types of </a:t>
            </a:r>
            <a:r>
              <a:rPr lang="en-GB" i="1" dirty="0"/>
              <a:t>profiles – </a:t>
            </a:r>
            <a:r>
              <a:rPr lang="en-GB" i="0" dirty="0"/>
              <a:t>and this will be labelled SIM3 v2 “full”. Also note that this taxonomy of the 4 main types of IM teams was stabilised by FIRST in 2023, as part of work done in the FIRST Framework Development SIG</a:t>
            </a:r>
            <a:r>
              <a:rPr lang="en-GB" i="1" dirty="0"/>
              <a:t>: </a:t>
            </a:r>
            <a:r>
              <a:rPr lang="en-GB" i="0" dirty="0"/>
              <a:t>see https://</a:t>
            </a:r>
            <a:r>
              <a:rPr lang="en-GB" i="0" dirty="0" err="1"/>
              <a:t>www.first.org</a:t>
            </a:r>
            <a:r>
              <a:rPr lang="en-GB" i="0" dirty="0"/>
              <a:t>/standards/frameworks/</a:t>
            </a:r>
            <a:r>
              <a:rPr lang="en-GB" i="0" dirty="0" err="1"/>
              <a:t>csirts</a:t>
            </a:r>
            <a:r>
              <a:rPr lang="en-GB" i="0" dirty="0"/>
              <a:t>/team-type </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GB" i="0" dirty="0"/>
          </a:p>
          <a:p>
            <a:pPr marL="0" marR="0" lvl="0" indent="0" algn="l" defTabSz="685800" rtl="0" eaLnBrk="1" fontAlgn="auto" latinLnBrk="0" hangingPunct="1">
              <a:lnSpc>
                <a:spcPct val="100000"/>
              </a:lnSpc>
              <a:spcBef>
                <a:spcPts val="0"/>
              </a:spcBef>
              <a:spcAft>
                <a:spcPts val="0"/>
              </a:spcAft>
              <a:buClrTx/>
              <a:buSzTx/>
              <a:buFontTx/>
              <a:buNone/>
              <a:tabLst/>
              <a:defRPr/>
            </a:pPr>
            <a:r>
              <a:rPr lang="en-GB" i="0" dirty="0"/>
              <a:t>TRAINER: we focus in this training module on the Organisational and Human parameters</a:t>
            </a:r>
          </a:p>
        </p:txBody>
      </p:sp>
      <p:sp>
        <p:nvSpPr>
          <p:cNvPr id="4" name="Slide Number Placeholder 3"/>
          <p:cNvSpPr>
            <a:spLocks noGrp="1"/>
          </p:cNvSpPr>
          <p:nvPr>
            <p:ph type="sldNum" sz="quarter" idx="5"/>
          </p:nvPr>
        </p:nvSpPr>
        <p:spPr/>
        <p:txBody>
          <a:bodyPr/>
          <a:lstStyle/>
          <a:p>
            <a:fld id="{9CBC110B-1C27-4A5B-8007-E6BF4BB6C5F7}" type="slidenum">
              <a:rPr lang="en-GB" smtClean="0"/>
              <a:t>18</a:t>
            </a:fld>
            <a:endParaRPr lang="en-GB"/>
          </a:p>
        </p:txBody>
      </p:sp>
    </p:spTree>
    <p:extLst>
      <p:ext uri="{BB962C8B-B14F-4D97-AF65-F5344CB8AC3E}">
        <p14:creationId xmlns:p14="http://schemas.microsoft.com/office/powerpoint/2010/main" val="21038154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note that level 4 is the hardest one to explain and grasp, even for Certified SIM3 Auditors. What in Level 4 is essential are 3 things: </a:t>
            </a:r>
            <a:r>
              <a:rPr lang="en-GB" b="1" dirty="0"/>
              <a:t>actively</a:t>
            </a:r>
            <a:r>
              <a:rPr lang="en-GB" dirty="0"/>
              <a:t> </a:t>
            </a:r>
            <a:r>
              <a:rPr lang="en-GB" b="1" dirty="0"/>
              <a:t>audited</a:t>
            </a:r>
            <a:r>
              <a:rPr lang="en-GB" b="0" dirty="0"/>
              <a:t>, on authority of </a:t>
            </a:r>
            <a:r>
              <a:rPr lang="en-GB" b="1" dirty="0"/>
              <a:t>higher governance</a:t>
            </a:r>
            <a:r>
              <a:rPr lang="en-GB" b="0" dirty="0"/>
              <a:t>, and </a:t>
            </a:r>
            <a:r>
              <a:rPr lang="en-GB" b="1" dirty="0"/>
              <a:t>regularly</a:t>
            </a:r>
            <a:r>
              <a:rPr lang="en-GB" b="0" dirty="0"/>
              <a:t>. That a parameter is approved by higher governance does not make it Level 4. If the team does a self assessment and sends the report to higher governance, does not make Level 4. Etcetera. (The one exception, usually only for national teams, perhaps also for sectorial ones – is when the topic of a SIM3 parameter is </a:t>
            </a:r>
            <a:r>
              <a:rPr lang="en-GB" b="1" dirty="0"/>
              <a:t>explicitly</a:t>
            </a:r>
            <a:r>
              <a:rPr lang="en-GB" b="0" dirty="0"/>
              <a:t> mentioned in national law. We then assume that the parliamentary/judicial system of that country will warrant the same or better than what Level 4 intends to do – and therefore it is Level 4 then. However notice that </a:t>
            </a:r>
            <a:r>
              <a:rPr lang="en-GB" b="1" dirty="0"/>
              <a:t>explicitly</a:t>
            </a:r>
            <a:r>
              <a:rPr lang="en-GB" b="0" dirty="0"/>
              <a:t> is in bold: if the law is not explicit or vague, this does not warrant Level 4.)</a:t>
            </a:r>
          </a:p>
          <a:p>
            <a:r>
              <a:rPr lang="en-GB" b="0" dirty="0"/>
              <a:t>The best current explanation on the Levels 0 to 4 is found in the SIM3 v2 interim reference manual: https://</a:t>
            </a:r>
            <a:r>
              <a:rPr lang="en-GB" b="0" dirty="0" err="1"/>
              <a:t>opencsirt.org</a:t>
            </a:r>
            <a:r>
              <a:rPr lang="en-GB" b="0" dirty="0"/>
              <a:t>/</a:t>
            </a:r>
            <a:r>
              <a:rPr lang="en-GB" b="0" dirty="0" err="1"/>
              <a:t>wp</a:t>
            </a:r>
            <a:r>
              <a:rPr lang="en-GB" b="0" dirty="0"/>
              <a:t>-content/uploads/2023/11/SIM3_v2_interim_standard.pdf</a:t>
            </a:r>
            <a:endParaRPr lang="en-GB" b="1" dirty="0"/>
          </a:p>
        </p:txBody>
      </p:sp>
      <p:sp>
        <p:nvSpPr>
          <p:cNvPr id="4" name="Slide Number Placeholder 3"/>
          <p:cNvSpPr>
            <a:spLocks noGrp="1"/>
          </p:cNvSpPr>
          <p:nvPr>
            <p:ph type="sldNum" sz="quarter" idx="5"/>
          </p:nvPr>
        </p:nvSpPr>
        <p:spPr/>
        <p:txBody>
          <a:bodyPr/>
          <a:lstStyle/>
          <a:p>
            <a:fld id="{9CBC110B-1C27-4A5B-8007-E6BF4BB6C5F7}" type="slidenum">
              <a:rPr lang="en-GB" smtClean="0"/>
              <a:t>19</a:t>
            </a:fld>
            <a:endParaRPr lang="en-GB"/>
          </a:p>
        </p:txBody>
      </p:sp>
    </p:spTree>
    <p:extLst>
      <p:ext uri="{BB962C8B-B14F-4D97-AF65-F5344CB8AC3E}">
        <p14:creationId xmlns:p14="http://schemas.microsoft.com/office/powerpoint/2010/main" val="720359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OPTIONAL SLIDE for the trainers to introduce themselves, if not done elsewhere in the training yet</a:t>
            </a:r>
          </a:p>
        </p:txBody>
      </p:sp>
      <p:sp>
        <p:nvSpPr>
          <p:cNvPr id="4" name="Slide Number Placeholder 3"/>
          <p:cNvSpPr>
            <a:spLocks noGrp="1"/>
          </p:cNvSpPr>
          <p:nvPr>
            <p:ph type="sldNum" sz="quarter" idx="5"/>
          </p:nvPr>
        </p:nvSpPr>
        <p:spPr/>
        <p:txBody>
          <a:bodyPr/>
          <a:lstStyle/>
          <a:p>
            <a:fld id="{9CBC110B-1C27-4A5B-8007-E6BF4BB6C5F7}" type="slidenum">
              <a:rPr lang="en-GB" smtClean="0"/>
              <a:t>2</a:t>
            </a:fld>
            <a:endParaRPr lang="en-GB"/>
          </a:p>
        </p:txBody>
      </p:sp>
    </p:spTree>
    <p:extLst>
      <p:ext uri="{BB962C8B-B14F-4D97-AF65-F5344CB8AC3E}">
        <p14:creationId xmlns:p14="http://schemas.microsoft.com/office/powerpoint/2010/main" val="12056297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TRAINER: know that now, early 2024, the FIRST Framework Development SIG discusses possibly dropping “CSIRT” from the current official name of the Services Framework as that is unnecessarily limiting: it really works for CSIRT as well as for SOC and ISAC. The outcome of this is not determined yet, as it may lead to “religious wars” inside FIRST.</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NOTE: more info on the Services Framework follows under the slide down below about ”Services”, the SIM3 O-5 parameter.</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20</a:t>
            </a:fld>
            <a:endParaRPr lang="en-GB"/>
          </a:p>
        </p:txBody>
      </p:sp>
    </p:spTree>
    <p:extLst>
      <p:ext uri="{BB962C8B-B14F-4D97-AF65-F5344CB8AC3E}">
        <p14:creationId xmlns:p14="http://schemas.microsoft.com/office/powerpoint/2010/main" val="39252916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we are still in the 4MAT system </a:t>
            </a:r>
            <a:r>
              <a:rPr lang="en-GB" b="1" dirty="0"/>
              <a:t>What</a:t>
            </a:r>
            <a:r>
              <a:rPr lang="en-GB" dirty="0"/>
              <a:t> section. </a:t>
            </a:r>
          </a:p>
        </p:txBody>
      </p:sp>
      <p:sp>
        <p:nvSpPr>
          <p:cNvPr id="4" name="Slide Number Placeholder 3"/>
          <p:cNvSpPr>
            <a:spLocks noGrp="1"/>
          </p:cNvSpPr>
          <p:nvPr>
            <p:ph type="sldNum" sz="quarter" idx="5"/>
          </p:nvPr>
        </p:nvSpPr>
        <p:spPr/>
        <p:txBody>
          <a:bodyPr/>
          <a:lstStyle/>
          <a:p>
            <a:fld id="{9CBC110B-1C27-4A5B-8007-E6BF4BB6C5F7}" type="slidenum">
              <a:rPr lang="en-GB" smtClean="0"/>
              <a:t>21</a:t>
            </a:fld>
            <a:endParaRPr lang="en-GB"/>
          </a:p>
        </p:txBody>
      </p:sp>
    </p:spTree>
    <p:extLst>
      <p:ext uri="{BB962C8B-B14F-4D97-AF65-F5344CB8AC3E}">
        <p14:creationId xmlns:p14="http://schemas.microsoft.com/office/powerpoint/2010/main" val="29442750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in regard “maze”, realise that in (most) any organisation there are key people who are not managers. Often, experts who have been around for a long time, and are just not the “manager type” (often they tried a function like that and didn’t like it). Get them on your side – their influence is unseen but real. And by the way – if you want to get anything done in an organisation, be aware that in a different way, secretaries are key people too ... you could ask the audience why that is the case.</a:t>
            </a:r>
          </a:p>
        </p:txBody>
      </p:sp>
      <p:sp>
        <p:nvSpPr>
          <p:cNvPr id="4" name="Slide Number Placeholder 3"/>
          <p:cNvSpPr>
            <a:spLocks noGrp="1"/>
          </p:cNvSpPr>
          <p:nvPr>
            <p:ph type="sldNum" sz="quarter" idx="5"/>
          </p:nvPr>
        </p:nvSpPr>
        <p:spPr/>
        <p:txBody>
          <a:bodyPr/>
          <a:lstStyle/>
          <a:p>
            <a:fld id="{9CBC110B-1C27-4A5B-8007-E6BF4BB6C5F7}" type="slidenum">
              <a:rPr lang="en-GB" smtClean="0"/>
              <a:t>22</a:t>
            </a:fld>
            <a:endParaRPr lang="en-GB"/>
          </a:p>
        </p:txBody>
      </p:sp>
    </p:spTree>
    <p:extLst>
      <p:ext uri="{BB962C8B-B14F-4D97-AF65-F5344CB8AC3E}">
        <p14:creationId xmlns:p14="http://schemas.microsoft.com/office/powerpoint/2010/main" val="8269810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note that BCM concepts have been added to SIM3 v2 interim in various parameter descriptions/explanations.</a:t>
            </a:r>
          </a:p>
        </p:txBody>
      </p:sp>
      <p:sp>
        <p:nvSpPr>
          <p:cNvPr id="4" name="Slide Number Placeholder 3"/>
          <p:cNvSpPr>
            <a:spLocks noGrp="1"/>
          </p:cNvSpPr>
          <p:nvPr>
            <p:ph type="sldNum" sz="quarter" idx="5"/>
          </p:nvPr>
        </p:nvSpPr>
        <p:spPr/>
        <p:txBody>
          <a:bodyPr/>
          <a:lstStyle/>
          <a:p>
            <a:fld id="{9CBC110B-1C27-4A5B-8007-E6BF4BB6C5F7}" type="slidenum">
              <a:rPr lang="en-GB" smtClean="0"/>
              <a:t>23</a:t>
            </a:fld>
            <a:endParaRPr lang="en-GB"/>
          </a:p>
        </p:txBody>
      </p:sp>
    </p:spTree>
    <p:extLst>
      <p:ext uri="{BB962C8B-B14F-4D97-AF65-F5344CB8AC3E}">
        <p14:creationId xmlns:p14="http://schemas.microsoft.com/office/powerpoint/2010/main" val="14073876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it happens regularly that the feedback loop leads to costed proposals – that then get delayed a year or more due to budgeting cycles. Make sure that in the budgeting there is a reserve for implementing security improvements: these are not optional in many cases!</a:t>
            </a:r>
          </a:p>
          <a:p>
            <a:r>
              <a:rPr lang="en-GB" b="1" dirty="0"/>
              <a:t>CSIRT members can make important contributions to this cycle </a:t>
            </a:r>
            <a:r>
              <a:rPr lang="en-GB" dirty="0"/>
              <a:t>as they know what can go wrong and what went wrong – this is invaluable knowledge and experience.</a:t>
            </a:r>
          </a:p>
        </p:txBody>
      </p:sp>
      <p:sp>
        <p:nvSpPr>
          <p:cNvPr id="4" name="Slide Number Placeholder 3"/>
          <p:cNvSpPr>
            <a:spLocks noGrp="1"/>
          </p:cNvSpPr>
          <p:nvPr>
            <p:ph type="sldNum" sz="quarter" idx="5"/>
          </p:nvPr>
        </p:nvSpPr>
        <p:spPr/>
        <p:txBody>
          <a:bodyPr/>
          <a:lstStyle/>
          <a:p>
            <a:fld id="{9CBC110B-1C27-4A5B-8007-E6BF4BB6C5F7}" type="slidenum">
              <a:rPr lang="en-GB" smtClean="0"/>
              <a:t>24</a:t>
            </a:fld>
            <a:endParaRPr lang="en-GB"/>
          </a:p>
        </p:txBody>
      </p:sp>
    </p:spTree>
    <p:extLst>
      <p:ext uri="{BB962C8B-B14F-4D97-AF65-F5344CB8AC3E}">
        <p14:creationId xmlns:p14="http://schemas.microsoft.com/office/powerpoint/2010/main" val="42860045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explain that this organisation pic lacks the departments/divisions/faculties – it’s a diagram intended to point out the importance of the board (end-responsible for security), accountancy (checking not only on money but more and more also on the organisation of IT and security), physical security (visible to board members, unlike </a:t>
            </a:r>
            <a:r>
              <a:rPr lang="en-GB" dirty="0" err="1"/>
              <a:t>infosec</a:t>
            </a:r>
            <a:r>
              <a:rPr lang="en-GB" dirty="0"/>
              <a:t>) – and IT. IT usually includes the CSIRT though the CSIRT can also be e.g. a staff function. The CSIRT is however unique in that it WORKS FOR THE WHOLE ORGANISATION and needs to be able to CONTACT MOST of that organisation. That’s why the image of the “CSIRT as spaceship” is so apt: the CSIRT is like a spaceship that can fly through the whole organisation - unlike normal functions of IT, that are hierarchically embedded, is the CSIRT in some ways like a “free radical”. Whenever you try (and this has happened in real cases, time and again) to bind the CSIRT to the normal hierarchy of an organisation, this CSIRT is bound to fail.</a:t>
            </a:r>
          </a:p>
        </p:txBody>
      </p:sp>
      <p:sp>
        <p:nvSpPr>
          <p:cNvPr id="4" name="Slide Number Placeholder 3"/>
          <p:cNvSpPr>
            <a:spLocks noGrp="1"/>
          </p:cNvSpPr>
          <p:nvPr>
            <p:ph type="sldNum" sz="quarter" idx="5"/>
          </p:nvPr>
        </p:nvSpPr>
        <p:spPr/>
        <p:txBody>
          <a:bodyPr/>
          <a:lstStyle/>
          <a:p>
            <a:fld id="{9CBC110B-1C27-4A5B-8007-E6BF4BB6C5F7}" type="slidenum">
              <a:rPr lang="en-GB" smtClean="0"/>
              <a:t>25</a:t>
            </a:fld>
            <a:endParaRPr lang="en-GB"/>
          </a:p>
        </p:txBody>
      </p:sp>
    </p:spTree>
    <p:extLst>
      <p:ext uri="{BB962C8B-B14F-4D97-AF65-F5344CB8AC3E}">
        <p14:creationId xmlns:p14="http://schemas.microsoft.com/office/powerpoint/2010/main" val="42041230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the </a:t>
            </a:r>
            <a:r>
              <a:rPr lang="en-GB" dirty="0" err="1"/>
              <a:t>PariSto</a:t>
            </a:r>
            <a:r>
              <a:rPr lang="en-GB" dirty="0"/>
              <a:t> bank does not exist, it was invented for this training. This bank has just discovered it needs a CSIRT, e.g. because of e-banking having started (many midsize and smaller banks don’t have CSIRTs yet). The board has tasked the CISO with forming the CSIRT – and the CISO is wondering whether to do that at the c-level (in the c-level building), or somewhere in the IT departments of France or Sweden. All these options are feasible and have pros and cons, that the students will discover in the exercise that is to follow. </a:t>
            </a:r>
            <a:r>
              <a:rPr lang="en-GB" b="1" dirty="0"/>
              <a:t>Therefore this diagram is meant to lead into the exercise!</a:t>
            </a:r>
          </a:p>
        </p:txBody>
      </p:sp>
      <p:sp>
        <p:nvSpPr>
          <p:cNvPr id="4" name="Slide Number Placeholder 3"/>
          <p:cNvSpPr>
            <a:spLocks noGrp="1"/>
          </p:cNvSpPr>
          <p:nvPr>
            <p:ph type="sldNum" sz="quarter" idx="5"/>
          </p:nvPr>
        </p:nvSpPr>
        <p:spPr/>
        <p:txBody>
          <a:bodyPr/>
          <a:lstStyle/>
          <a:p>
            <a:fld id="{9CBC110B-1C27-4A5B-8007-E6BF4BB6C5F7}" type="slidenum">
              <a:rPr lang="en-GB" smtClean="0"/>
              <a:t>26</a:t>
            </a:fld>
            <a:endParaRPr lang="en-GB"/>
          </a:p>
        </p:txBody>
      </p:sp>
    </p:spTree>
    <p:extLst>
      <p:ext uri="{BB962C8B-B14F-4D97-AF65-F5344CB8AC3E}">
        <p14:creationId xmlns:p14="http://schemas.microsoft.com/office/powerpoint/2010/main" val="27670457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the plenary wrap-up is not meant to get all the answers from each group – this takes too long and is boring. If there is time, ask each group to highlight ONE (at most 2) interesting aspect of their discussion. Every now and then you will have to – nicely and politely – stop students who still want to tell everything they have discussed in their tracks and get them to focus on the highlights.</a:t>
            </a:r>
          </a:p>
          <a:p>
            <a:endParaRPr lang="en-GB" dirty="0"/>
          </a:p>
          <a:p>
            <a:r>
              <a:rPr lang="en-GB" dirty="0"/>
              <a:t>NOTE: this exercise leads from the 4MAT system </a:t>
            </a:r>
            <a:r>
              <a:rPr lang="en-GB" b="1" dirty="0"/>
              <a:t>What</a:t>
            </a:r>
            <a:r>
              <a:rPr lang="en-GB" dirty="0"/>
              <a:t> into the </a:t>
            </a:r>
            <a:r>
              <a:rPr lang="en-GB" b="1" dirty="0"/>
              <a:t>How</a:t>
            </a:r>
            <a:r>
              <a:rPr lang="en-GB" b="0" dirty="0"/>
              <a:t>.</a:t>
            </a:r>
          </a:p>
        </p:txBody>
      </p:sp>
      <p:sp>
        <p:nvSpPr>
          <p:cNvPr id="4" name="Slide Number Placeholder 3"/>
          <p:cNvSpPr>
            <a:spLocks noGrp="1"/>
          </p:cNvSpPr>
          <p:nvPr>
            <p:ph type="sldNum" sz="quarter" idx="5"/>
          </p:nvPr>
        </p:nvSpPr>
        <p:spPr/>
        <p:txBody>
          <a:bodyPr/>
          <a:lstStyle/>
          <a:p>
            <a:fld id="{9CBC110B-1C27-4A5B-8007-E6BF4BB6C5F7}" type="slidenum">
              <a:rPr lang="en-GB" smtClean="0"/>
              <a:t>27</a:t>
            </a:fld>
            <a:endParaRPr lang="en-GB"/>
          </a:p>
        </p:txBody>
      </p:sp>
    </p:spTree>
    <p:extLst>
      <p:ext uri="{BB962C8B-B14F-4D97-AF65-F5344CB8AC3E}">
        <p14:creationId xmlns:p14="http://schemas.microsoft.com/office/powerpoint/2010/main" val="31992579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we are now in the 4MAT system </a:t>
            </a:r>
            <a:r>
              <a:rPr lang="en-GB" b="1" dirty="0"/>
              <a:t>How</a:t>
            </a:r>
            <a:r>
              <a:rPr lang="en-GB" dirty="0"/>
              <a:t> section. </a:t>
            </a:r>
          </a:p>
        </p:txBody>
      </p:sp>
      <p:sp>
        <p:nvSpPr>
          <p:cNvPr id="4" name="Slide Number Placeholder 3"/>
          <p:cNvSpPr>
            <a:spLocks noGrp="1"/>
          </p:cNvSpPr>
          <p:nvPr>
            <p:ph type="sldNum" sz="quarter" idx="5"/>
          </p:nvPr>
        </p:nvSpPr>
        <p:spPr/>
        <p:txBody>
          <a:bodyPr/>
          <a:lstStyle/>
          <a:p>
            <a:fld id="{9CBC110B-1C27-4A5B-8007-E6BF4BB6C5F7}" type="slidenum">
              <a:rPr lang="en-GB" smtClean="0"/>
              <a:t>28</a:t>
            </a:fld>
            <a:endParaRPr lang="en-GB"/>
          </a:p>
        </p:txBody>
      </p:sp>
    </p:spTree>
    <p:extLst>
      <p:ext uri="{BB962C8B-B14F-4D97-AF65-F5344CB8AC3E}">
        <p14:creationId xmlns:p14="http://schemas.microsoft.com/office/powerpoint/2010/main" val="14071176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the idea of the pic is that you need the “Pharaohs” to get your mandate.</a:t>
            </a:r>
          </a:p>
        </p:txBody>
      </p:sp>
      <p:sp>
        <p:nvSpPr>
          <p:cNvPr id="4" name="Slide Number Placeholder 3"/>
          <p:cNvSpPr>
            <a:spLocks noGrp="1"/>
          </p:cNvSpPr>
          <p:nvPr>
            <p:ph type="sldNum" sz="quarter" idx="5"/>
          </p:nvPr>
        </p:nvSpPr>
        <p:spPr/>
        <p:txBody>
          <a:bodyPr/>
          <a:lstStyle/>
          <a:p>
            <a:fld id="{9CBC110B-1C27-4A5B-8007-E6BF4BB6C5F7}" type="slidenum">
              <a:rPr lang="en-GB" smtClean="0"/>
              <a:t>29</a:t>
            </a:fld>
            <a:endParaRPr lang="en-GB"/>
          </a:p>
        </p:txBody>
      </p:sp>
    </p:spTree>
    <p:extLst>
      <p:ext uri="{BB962C8B-B14F-4D97-AF65-F5344CB8AC3E}">
        <p14:creationId xmlns:p14="http://schemas.microsoft.com/office/powerpoint/2010/main" val="300696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TRAINER: you can present this slide very short, or hide it if you wish as learning objectives are mostly important for the trainer. It IS a valid idea to check during the training and towards the end if the participants “got it” - i.e. if you reached your learning objectives. Best way to check this is by asking “backtrack questions” in a casual way in the course of the module, as there is no exam after this module.</a:t>
            </a:r>
          </a:p>
          <a:p>
            <a:endParaRPr lang="en-US" dirty="0"/>
          </a:p>
          <a:p>
            <a:r>
              <a:rPr lang="en-US" dirty="0"/>
              <a:t>To structure this training module, we used the 4MAT system in this presentation: simply put, ordering the presentation in the sequence </a:t>
            </a:r>
            <a:r>
              <a:rPr lang="en-US" b="1" dirty="0"/>
              <a:t>Why</a:t>
            </a:r>
            <a:r>
              <a:rPr lang="en-US" dirty="0"/>
              <a:t> </a:t>
            </a:r>
            <a:r>
              <a:rPr lang="en-US" dirty="0">
                <a:sym typeface="Wingdings" pitchFamily="2" charset="2"/>
              </a:rPr>
              <a:t> </a:t>
            </a:r>
            <a:r>
              <a:rPr lang="en-US" b="1" dirty="0"/>
              <a:t>What</a:t>
            </a:r>
            <a:r>
              <a:rPr lang="en-US" dirty="0"/>
              <a:t> </a:t>
            </a:r>
            <a:r>
              <a:rPr lang="en-US" dirty="0">
                <a:sym typeface="Wingdings" pitchFamily="2" charset="2"/>
              </a:rPr>
              <a:t> </a:t>
            </a:r>
            <a:r>
              <a:rPr lang="en-US" b="1" dirty="0"/>
              <a:t>How</a:t>
            </a:r>
            <a:r>
              <a:rPr lang="en-US" dirty="0"/>
              <a:t> </a:t>
            </a:r>
            <a:r>
              <a:rPr lang="en-US" dirty="0">
                <a:sym typeface="Wingdings" pitchFamily="2" charset="2"/>
              </a:rPr>
              <a:t> </a:t>
            </a:r>
            <a:r>
              <a:rPr lang="en-US" b="1" dirty="0"/>
              <a:t>What if. This slide with learning objectives is the start of the Why section.</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For more info on the 4MAT system see e.g. the ENISA “Good Practice Guide on Training Methodologies” (https://</a:t>
            </a:r>
            <a:r>
              <a:rPr lang="en-US" dirty="0" err="1"/>
              <a:t>www.enisa.europa.eu</a:t>
            </a:r>
            <a:r>
              <a:rPr lang="en-US" dirty="0"/>
              <a:t>/publications/good-practice-guide-on-training-methodologies), or 4MAT guidance which you can find online easily. 4MAT is also used in the trainer-training that has been used in TF-CSIRT and FIRST over the past 10+ years, and which now is part of the OCF/TF-CSIRT portfolio.</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CBC110B-1C27-4A5B-8007-E6BF4BB6C5F7}" type="slidenum">
              <a:rPr lang="en-GB" smtClean="0"/>
              <a:t>3</a:t>
            </a:fld>
            <a:endParaRPr lang="en-GB"/>
          </a:p>
        </p:txBody>
      </p:sp>
    </p:spTree>
    <p:extLst>
      <p:ext uri="{BB962C8B-B14F-4D97-AF65-F5344CB8AC3E}">
        <p14:creationId xmlns:p14="http://schemas.microsoft.com/office/powerpoint/2010/main" val="19962038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CI = Critical Infrastructure</a:t>
            </a:r>
          </a:p>
        </p:txBody>
      </p:sp>
      <p:sp>
        <p:nvSpPr>
          <p:cNvPr id="4" name="Slide Number Placeholder 3"/>
          <p:cNvSpPr>
            <a:spLocks noGrp="1"/>
          </p:cNvSpPr>
          <p:nvPr>
            <p:ph type="sldNum" sz="quarter" idx="5"/>
          </p:nvPr>
        </p:nvSpPr>
        <p:spPr/>
        <p:txBody>
          <a:bodyPr/>
          <a:lstStyle/>
          <a:p>
            <a:fld id="{9CBC110B-1C27-4A5B-8007-E6BF4BB6C5F7}" type="slidenum">
              <a:rPr lang="en-GB" smtClean="0"/>
              <a:t>30</a:t>
            </a:fld>
            <a:endParaRPr lang="en-GB"/>
          </a:p>
        </p:txBody>
      </p:sp>
    </p:spTree>
    <p:extLst>
      <p:ext uri="{BB962C8B-B14F-4D97-AF65-F5344CB8AC3E}">
        <p14:creationId xmlns:p14="http://schemas.microsoft.com/office/powerpoint/2010/main" val="17721070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1" indent="0" eaLnBrk="1" hangingPunct="1">
              <a:buFont typeface="Arial" panose="020B0604020202020204" pitchFamily="34" charset="0"/>
              <a:buNone/>
            </a:pPr>
            <a:r>
              <a:rPr lang="en-GB" b="0" dirty="0"/>
              <a:t>TRAINER: </a:t>
            </a:r>
            <a:r>
              <a:rPr lang="en-GB" b="1" dirty="0"/>
              <a:t>consider explaining here that in general CSIRTs should stay away from punishment/repression. </a:t>
            </a:r>
            <a:r>
              <a:rPr lang="en-GB" b="0" dirty="0"/>
              <a:t>This should not be part of their authority. The reason is simple: if CSIRTs can “punish”, then employees (or teams, e.g. </a:t>
            </a:r>
            <a:r>
              <a:rPr lang="en-GB" b="0" dirty="0" err="1"/>
              <a:t>telcos</a:t>
            </a:r>
            <a:r>
              <a:rPr lang="en-GB" b="0" dirty="0"/>
              <a:t> in case their sectoral CSIRT is in the regulator) will stop reporting incidents whenever they may feel they could have done “a better job”. You need to create a trust relationship where people feel encouraged and safe to report. </a:t>
            </a:r>
            <a:br>
              <a:rPr lang="en-GB" b="0" dirty="0"/>
            </a:br>
            <a:r>
              <a:rPr lang="en-GB" b="0" dirty="0"/>
              <a:t>Of course, especially internal CSIRTs may play a role in analysis of incidents that MAY lead to “punishment”, but that should follow very strict procedures and be on request of people who have that authority, usually being management.</a:t>
            </a:r>
          </a:p>
          <a:p>
            <a:pPr marL="342900" lvl="1" indent="0" eaLnBrk="1" hangingPunct="1">
              <a:buFont typeface="Arial" panose="020B0604020202020204" pitchFamily="34" charset="0"/>
              <a:buNone/>
            </a:pPr>
            <a:endParaRPr lang="en-GB" b="0" dirty="0"/>
          </a:p>
        </p:txBody>
      </p:sp>
      <p:sp>
        <p:nvSpPr>
          <p:cNvPr id="4" name="Slide Number Placeholder 3"/>
          <p:cNvSpPr>
            <a:spLocks noGrp="1"/>
          </p:cNvSpPr>
          <p:nvPr>
            <p:ph type="sldNum" sz="quarter" idx="5"/>
          </p:nvPr>
        </p:nvSpPr>
        <p:spPr/>
        <p:txBody>
          <a:bodyPr/>
          <a:lstStyle/>
          <a:p>
            <a:fld id="{9CBC110B-1C27-4A5B-8007-E6BF4BB6C5F7}" type="slidenum">
              <a:rPr lang="en-GB" smtClean="0"/>
              <a:t>31</a:t>
            </a:fld>
            <a:endParaRPr lang="en-GB"/>
          </a:p>
        </p:txBody>
      </p:sp>
    </p:spTree>
    <p:extLst>
      <p:ext uri="{BB962C8B-B14F-4D97-AF65-F5344CB8AC3E}">
        <p14:creationId xmlns:p14="http://schemas.microsoft.com/office/powerpoint/2010/main" val="527004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this is the old services list from the CSIRT Handbook, used by CERT/CC on their website – and also by ENISA. They are not presented as services here, to give room for the FIRST CSIRT Services Framework on the next slide. However this old list is still a useful checklist to see what a team is responsible for, and what not. Hence used in this context. You can also refer to it as an alternative (older) list of services, if you wish.</a:t>
            </a:r>
          </a:p>
        </p:txBody>
      </p:sp>
      <p:sp>
        <p:nvSpPr>
          <p:cNvPr id="4" name="Slide Number Placeholder 3"/>
          <p:cNvSpPr>
            <a:spLocks noGrp="1"/>
          </p:cNvSpPr>
          <p:nvPr>
            <p:ph type="sldNum" sz="quarter" idx="5"/>
          </p:nvPr>
        </p:nvSpPr>
        <p:spPr/>
        <p:txBody>
          <a:bodyPr/>
          <a:lstStyle/>
          <a:p>
            <a:fld id="{9CBC110B-1C27-4A5B-8007-E6BF4BB6C5F7}" type="slidenum">
              <a:rPr lang="en-GB" smtClean="0"/>
              <a:t>32</a:t>
            </a:fld>
            <a:endParaRPr lang="en-GB"/>
          </a:p>
        </p:txBody>
      </p:sp>
    </p:spTree>
    <p:extLst>
      <p:ext uri="{BB962C8B-B14F-4D97-AF65-F5344CB8AC3E}">
        <p14:creationId xmlns:p14="http://schemas.microsoft.com/office/powerpoint/2010/main" val="32243748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TRAINER: explain why rfc2350 should be filled out and made </a:t>
            </a:r>
            <a:r>
              <a:rPr lang="en-GB" b="1" dirty="0"/>
              <a:t>public</a:t>
            </a:r>
            <a:r>
              <a:rPr lang="en-GB" dirty="0"/>
              <a:t>, in </a:t>
            </a:r>
            <a:r>
              <a:rPr lang="en-GB" b="1" dirty="0"/>
              <a:t>English</a:t>
            </a:r>
            <a:r>
              <a:rPr lang="en-GB" dirty="0"/>
              <a:t> (plus native language, if you like).</a:t>
            </a:r>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Examples for rfc2350:</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https://</a:t>
            </a:r>
            <a:r>
              <a:rPr lang="en-GB" dirty="0" err="1"/>
              <a:t>english.ncsc.nl</a:t>
            </a:r>
            <a:r>
              <a:rPr lang="en-GB" dirty="0"/>
              <a:t>/publications/publications/2019/</a:t>
            </a:r>
            <a:r>
              <a:rPr lang="en-GB" dirty="0" err="1"/>
              <a:t>juli</a:t>
            </a:r>
            <a:r>
              <a:rPr lang="en-GB" dirty="0"/>
              <a:t>/02/operational-framework-and-rfc2350</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https://</a:t>
            </a:r>
            <a:r>
              <a:rPr lang="en-GB" dirty="0" err="1"/>
              <a:t>www.kyberturvallisuuskeskus.fi</a:t>
            </a:r>
            <a:r>
              <a:rPr lang="en-GB" dirty="0"/>
              <a:t>/</a:t>
            </a:r>
            <a:r>
              <a:rPr lang="en-GB" dirty="0" err="1"/>
              <a:t>en</a:t>
            </a:r>
            <a:r>
              <a:rPr lang="en-GB" dirty="0"/>
              <a:t>/our-activities/cert/rfc-2350</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https://</a:t>
            </a:r>
            <a:r>
              <a:rPr lang="en-GB" dirty="0" err="1"/>
              <a:t>csirt.bsn.go.id</a:t>
            </a:r>
            <a:r>
              <a:rPr lang="en-GB" dirty="0"/>
              <a:t>/assets/rfc2350/rfc2350-en.pdf</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https://</a:t>
            </a:r>
            <a:r>
              <a:rPr lang="en-GB" dirty="0" err="1"/>
              <a:t>www.uu.nl</a:t>
            </a:r>
            <a:r>
              <a:rPr lang="en-GB" dirty="0"/>
              <a:t>/sites/default/files/rfc2350-cert-uu-20210720.pdf</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https://</a:t>
            </a:r>
            <a:r>
              <a:rPr lang="en-GB" dirty="0" err="1"/>
              <a:t>www.cncs.gov.pt</a:t>
            </a:r>
            <a:r>
              <a:rPr lang="en-GB" dirty="0"/>
              <a:t>/</a:t>
            </a:r>
            <a:r>
              <a:rPr lang="en-GB" dirty="0" err="1"/>
              <a:t>pt</a:t>
            </a:r>
            <a:r>
              <a:rPr lang="en-GB" dirty="0"/>
              <a:t>/</a:t>
            </a:r>
            <a:r>
              <a:rPr lang="en-GB" dirty="0" err="1"/>
              <a:t>certpt</a:t>
            </a:r>
            <a:r>
              <a:rPr lang="en-GB" dirty="0"/>
              <a:t>/rfc-2350-en/ </a:t>
            </a:r>
            <a:br>
              <a:rPr lang="en-GB" dirty="0"/>
            </a:br>
            <a:r>
              <a:rPr lang="en-GB" dirty="0"/>
              <a:t>but also in native Portuguese: https://</a:t>
            </a:r>
            <a:r>
              <a:rPr lang="en-GB" dirty="0" err="1"/>
              <a:t>www.cncs.gov.pt</a:t>
            </a:r>
            <a:r>
              <a:rPr lang="en-GB" dirty="0"/>
              <a:t>/</a:t>
            </a:r>
            <a:r>
              <a:rPr lang="en-GB" dirty="0" err="1"/>
              <a:t>pt</a:t>
            </a:r>
            <a:r>
              <a:rPr lang="en-GB" dirty="0"/>
              <a:t>/rfc-2350/</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Etcetera, just google</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b="1" dirty="0"/>
          </a:p>
          <a:p>
            <a:pPr marL="0" marR="0" lvl="0" indent="0" algn="l" defTabSz="6858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33</a:t>
            </a:fld>
            <a:endParaRPr lang="en-GB"/>
          </a:p>
        </p:txBody>
      </p:sp>
    </p:spTree>
    <p:extLst>
      <p:ext uri="{BB962C8B-B14F-4D97-AF65-F5344CB8AC3E}">
        <p14:creationId xmlns:p14="http://schemas.microsoft.com/office/powerpoint/2010/main" val="40981961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you can hide this slide if you don’t have time to elaborate on the Services Framework. Very useful to treat it though!</a:t>
            </a:r>
          </a:p>
          <a:p>
            <a:endParaRPr lang="en-GB" dirty="0"/>
          </a:p>
          <a:p>
            <a:r>
              <a:rPr lang="en-GB" dirty="0"/>
              <a:t>TRAINER: this picture is from the Framework, and depicts the 5 Service Areas, with the Services for each of the Service Areas. Missing are the Functions here, which are the next (and last) level “down” from the Services. </a:t>
            </a:r>
            <a:br>
              <a:rPr lang="en-GB" dirty="0"/>
            </a:br>
            <a:r>
              <a:rPr lang="en-GB" dirty="0"/>
              <a:t>Best treat them in this order:</a:t>
            </a:r>
          </a:p>
          <a:p>
            <a:endParaRPr lang="en-GB" b="1" dirty="0"/>
          </a:p>
          <a:p>
            <a:r>
              <a:rPr lang="en-GB" b="1" dirty="0"/>
              <a:t>Information Security Event Management:</a:t>
            </a:r>
            <a:r>
              <a:rPr lang="en-GB" dirty="0"/>
              <a:t> this is in essence the SOC service area! A classical SOC specialises on this stuff – BUT really always a SOC does more, also services from especially Situational Awareness and Knowledge Transfer.</a:t>
            </a:r>
          </a:p>
          <a:p>
            <a:endParaRPr lang="en-GB" dirty="0"/>
          </a:p>
          <a:p>
            <a:r>
              <a:rPr lang="en-GB" b="1" dirty="0"/>
              <a:t>Information Security Incident Management:</a:t>
            </a:r>
            <a:r>
              <a:rPr lang="en-GB" dirty="0"/>
              <a:t> this is in essence the CSIRT service area! A traditional CSIRT specialises on this stuff – BUT like with the SOC, a CSIRT does more, certainly services from Situational Awareness and Knowledge Transfer, but also a CSIRT needs forms of ”detection” in order to be able to solve incidents … so unless they get input from a SOC in the same organisation (or subcontracted), they will probably do elements from the Event Management as well. Some CSIRTs also do (elements of) Vulnerability Management.</a:t>
            </a:r>
          </a:p>
          <a:p>
            <a:endParaRPr lang="en-GB" dirty="0"/>
          </a:p>
          <a:p>
            <a:r>
              <a:rPr lang="en-GB" b="1" dirty="0"/>
              <a:t>Vulnerability Management:</a:t>
            </a:r>
            <a:r>
              <a:rPr lang="en-GB" dirty="0"/>
              <a:t> a more specialised activity, the specialty of PSIRTs. However several bigger CSIRTs do this too, CERT/CC is a famous example. And really any CSIRT should at least do “Vulnerability Report Intake” and then decide what to do with that, even if that just means sharing it inside the community in the hope that another team or vendor picks it up.</a:t>
            </a:r>
          </a:p>
          <a:p>
            <a:endParaRPr lang="en-GB" dirty="0"/>
          </a:p>
          <a:p>
            <a:r>
              <a:rPr lang="en-GB" b="1" dirty="0"/>
              <a:t>Situational Awareness:</a:t>
            </a:r>
            <a:r>
              <a:rPr lang="en-GB" dirty="0"/>
              <a:t> elements of this service area will be done by all types of IM teams as without it the team would be partially blind and deaf. This service area is the specialty of ISACs, who are not into the actual IR.</a:t>
            </a:r>
          </a:p>
          <a:p>
            <a:endParaRPr lang="en-GB" dirty="0"/>
          </a:p>
          <a:p>
            <a:r>
              <a:rPr lang="en-GB" b="1" dirty="0"/>
              <a:t>Knowledge Transfer: </a:t>
            </a:r>
            <a:r>
              <a:rPr lang="en-GB" dirty="0"/>
              <a:t>elements of this service area will be done by all types of IM teams as without knowledge transfer our work is not of much use </a:t>
            </a:r>
            <a:r>
              <a:rPr lang="en-GB" dirty="0">
                <a:sym typeface="Wingdings" pitchFamily="2" charset="2"/>
              </a:rPr>
              <a:t></a:t>
            </a:r>
            <a:endParaRPr lang="en-GB" dirty="0"/>
          </a:p>
          <a:p>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34</a:t>
            </a:fld>
            <a:endParaRPr lang="en-GB"/>
          </a:p>
        </p:txBody>
      </p:sp>
    </p:spTree>
    <p:extLst>
      <p:ext uri="{BB962C8B-B14F-4D97-AF65-F5344CB8AC3E}">
        <p14:creationId xmlns:p14="http://schemas.microsoft.com/office/powerpoint/2010/main" val="9445727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OPTIONAL SLIDE if you have time to dive deeper into the Services Framework. This pic also includes the Functions. Do NOT go into details!</a:t>
            </a:r>
          </a:p>
        </p:txBody>
      </p:sp>
      <p:sp>
        <p:nvSpPr>
          <p:cNvPr id="4" name="Slide Number Placeholder 3"/>
          <p:cNvSpPr>
            <a:spLocks noGrp="1"/>
          </p:cNvSpPr>
          <p:nvPr>
            <p:ph type="sldNum" sz="quarter" idx="5"/>
          </p:nvPr>
        </p:nvSpPr>
        <p:spPr/>
        <p:txBody>
          <a:bodyPr/>
          <a:lstStyle/>
          <a:p>
            <a:fld id="{9CBC110B-1C27-4A5B-8007-E6BF4BB6C5F7}" type="slidenum">
              <a:rPr lang="en-GB" smtClean="0"/>
              <a:t>35</a:t>
            </a:fld>
            <a:endParaRPr lang="en-GB"/>
          </a:p>
        </p:txBody>
      </p:sp>
    </p:spTree>
    <p:extLst>
      <p:ext uri="{BB962C8B-B14F-4D97-AF65-F5344CB8AC3E}">
        <p14:creationId xmlns:p14="http://schemas.microsoft.com/office/powerpoint/2010/main" val="38275286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36</a:t>
            </a:fld>
            <a:endParaRPr lang="en-GB"/>
          </a:p>
        </p:txBody>
      </p:sp>
    </p:spTree>
    <p:extLst>
      <p:ext uri="{BB962C8B-B14F-4D97-AF65-F5344CB8AC3E}">
        <p14:creationId xmlns:p14="http://schemas.microsoft.com/office/powerpoint/2010/main" val="25514206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you can HIDE this slide if pressed for time, leaving it out does not disrupt the argument</a:t>
            </a:r>
          </a:p>
        </p:txBody>
      </p:sp>
      <p:sp>
        <p:nvSpPr>
          <p:cNvPr id="4" name="Slide Number Placeholder 3"/>
          <p:cNvSpPr>
            <a:spLocks noGrp="1"/>
          </p:cNvSpPr>
          <p:nvPr>
            <p:ph type="sldNum" sz="quarter" idx="5"/>
          </p:nvPr>
        </p:nvSpPr>
        <p:spPr/>
        <p:txBody>
          <a:bodyPr/>
          <a:lstStyle/>
          <a:p>
            <a:fld id="{9CBC110B-1C27-4A5B-8007-E6BF4BB6C5F7}" type="slidenum">
              <a:rPr lang="en-GB" smtClean="0"/>
              <a:t>37</a:t>
            </a:fld>
            <a:endParaRPr lang="en-GB"/>
          </a:p>
        </p:txBody>
      </p:sp>
    </p:spTree>
    <p:extLst>
      <p:ext uri="{BB962C8B-B14F-4D97-AF65-F5344CB8AC3E}">
        <p14:creationId xmlns:p14="http://schemas.microsoft.com/office/powerpoint/2010/main" val="39461957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you can HIDE this slide if pressed for time, leaving it out does not disrupt the argument</a:t>
            </a:r>
          </a:p>
          <a:p>
            <a:endParaRPr lang="en-GB" dirty="0"/>
          </a:p>
          <a:p>
            <a:r>
              <a:rPr lang="en-GB" dirty="0"/>
              <a:t>TRAINER : PSIRTs deal with vulnerabilities in the products sold by their host organisation. Think “Patch Tuesday”. So their services will revolve around detecting, assessing and remediating vulnerabilities. </a:t>
            </a:r>
          </a:p>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38</a:t>
            </a:fld>
            <a:endParaRPr lang="en-GB"/>
          </a:p>
        </p:txBody>
      </p:sp>
    </p:spTree>
    <p:extLst>
      <p:ext uri="{BB962C8B-B14F-4D97-AF65-F5344CB8AC3E}">
        <p14:creationId xmlns:p14="http://schemas.microsoft.com/office/powerpoint/2010/main" val="2086649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TRAINER: </a:t>
            </a:r>
            <a:r>
              <a:rPr lang="en-US" b="1" dirty="0"/>
              <a:t>discuss</a:t>
            </a:r>
            <a:r>
              <a:rPr lang="en-US" dirty="0"/>
              <a:t>/explain that any IM team needs to think about which public media they want to use themselves (X, FB, web, etc.) and which ones they want to work together with, and how (TV, radio, newspapers, etc.). This is the public media policy, a new parameter (O-6) in SIM3 v2 interim.</a:t>
            </a:r>
          </a:p>
          <a:p>
            <a:endParaRPr lang="en-US" dirty="0"/>
          </a:p>
          <a:p>
            <a:r>
              <a:rPr lang="en-GB" dirty="0"/>
              <a:t>HINT: the following is a video that shows how you can never know who you are really talking to and what their motives are:</a:t>
            </a:r>
          </a:p>
          <a:p>
            <a:r>
              <a:rPr lang="en-GB" dirty="0"/>
              <a:t>Think before you link (on connecting on social media): </a:t>
            </a:r>
            <a:r>
              <a:rPr lang="en-US" b="0" i="0" u="sng" dirty="0">
                <a:effectLst/>
                <a:latin typeface="Slack-Lato"/>
                <a:hlinkClick r:id="rId3"/>
              </a:rPr>
              <a:t>https://www.youtube.com/watch?v=J1FD8bxfg1Y</a:t>
            </a:r>
            <a:r>
              <a:rPr lang="en-US" b="0" i="0" u="sng" dirty="0">
                <a:effectLst/>
                <a:latin typeface="Slack-Lato"/>
              </a:rPr>
              <a:t> </a:t>
            </a:r>
            <a:endParaRPr lang="en-GB" dirty="0"/>
          </a:p>
          <a:p>
            <a:endParaRPr lang="en-US" dirty="0"/>
          </a:p>
        </p:txBody>
      </p:sp>
      <p:sp>
        <p:nvSpPr>
          <p:cNvPr id="4" name="Slide Number Placeholder 3"/>
          <p:cNvSpPr>
            <a:spLocks noGrp="1"/>
          </p:cNvSpPr>
          <p:nvPr>
            <p:ph type="sldNum" sz="quarter" idx="5"/>
          </p:nvPr>
        </p:nvSpPr>
        <p:spPr/>
        <p:txBody>
          <a:bodyPr/>
          <a:lstStyle/>
          <a:p>
            <a:fld id="{9CBC110B-1C27-4A5B-8007-E6BF4BB6C5F7}" type="slidenum">
              <a:rPr lang="en-GB" smtClean="0"/>
              <a:t>39</a:t>
            </a:fld>
            <a:endParaRPr lang="en-GB"/>
          </a:p>
        </p:txBody>
      </p:sp>
    </p:spTree>
    <p:extLst>
      <p:ext uri="{BB962C8B-B14F-4D97-AF65-F5344CB8AC3E}">
        <p14:creationId xmlns:p14="http://schemas.microsoft.com/office/powerpoint/2010/main" val="1015760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TRAINER: keep this very short, the training is about your content, not the </a:t>
            </a:r>
            <a:r>
              <a:rPr lang="en-US" dirty="0" err="1"/>
              <a:t>ToC</a:t>
            </a:r>
            <a:r>
              <a:rPr lang="en-US" dirty="0"/>
              <a:t>. A slide like this is mostly useful for those students who need solid structure to satisfy their personal learning needs (every student is different in the way they learn).</a:t>
            </a:r>
          </a:p>
        </p:txBody>
      </p:sp>
      <p:sp>
        <p:nvSpPr>
          <p:cNvPr id="4" name="Slide Number Placeholder 3"/>
          <p:cNvSpPr>
            <a:spLocks noGrp="1"/>
          </p:cNvSpPr>
          <p:nvPr>
            <p:ph type="sldNum" sz="quarter" idx="5"/>
          </p:nvPr>
        </p:nvSpPr>
        <p:spPr/>
        <p:txBody>
          <a:bodyPr/>
          <a:lstStyle/>
          <a:p>
            <a:fld id="{9CBC110B-1C27-4A5B-8007-E6BF4BB6C5F7}" type="slidenum">
              <a:rPr lang="en-GB" smtClean="0"/>
              <a:t>4</a:t>
            </a:fld>
            <a:endParaRPr lang="en-GB"/>
          </a:p>
        </p:txBody>
      </p:sp>
    </p:spTree>
    <p:extLst>
      <p:ext uri="{BB962C8B-B14F-4D97-AF65-F5344CB8AC3E}">
        <p14:creationId xmlns:p14="http://schemas.microsoft.com/office/powerpoint/2010/main" val="16109559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be very careful with defining service levels based on resolution times as the graph of the number of incidents vs the resolution times is not a Gauss curve, it’s asymmetrical: a small percentage of problems stays open a very long time, making the average resolution time much longer than you would expect. You could replace this by a service level like: 90% of the incidents needs to be solved within so-and-so-much time - that allows the remaining 10% to hold those cases that take a long time in solving (often due to factors outside the power of the team).</a:t>
            </a:r>
          </a:p>
          <a:p>
            <a:endParaRPr lang="en-GB" dirty="0"/>
          </a:p>
          <a:p>
            <a:r>
              <a:rPr lang="en-GB" b="1" dirty="0"/>
              <a:t>TRAINER: understand that normally speaking you need the incident classification before deciding on the service levels (next slide! SIM3 O-8)</a:t>
            </a:r>
          </a:p>
        </p:txBody>
      </p:sp>
      <p:sp>
        <p:nvSpPr>
          <p:cNvPr id="4" name="Slide Number Placeholder 3"/>
          <p:cNvSpPr>
            <a:spLocks noGrp="1"/>
          </p:cNvSpPr>
          <p:nvPr>
            <p:ph type="sldNum" sz="quarter" idx="5"/>
          </p:nvPr>
        </p:nvSpPr>
        <p:spPr/>
        <p:txBody>
          <a:bodyPr/>
          <a:lstStyle/>
          <a:p>
            <a:fld id="{9CBC110B-1C27-4A5B-8007-E6BF4BB6C5F7}" type="slidenum">
              <a:rPr lang="en-GB" smtClean="0"/>
              <a:t>40</a:t>
            </a:fld>
            <a:endParaRPr lang="en-GB"/>
          </a:p>
        </p:txBody>
      </p:sp>
    </p:spTree>
    <p:extLst>
      <p:ext uri="{BB962C8B-B14F-4D97-AF65-F5344CB8AC3E}">
        <p14:creationId xmlns:p14="http://schemas.microsoft.com/office/powerpoint/2010/main" val="13790749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 explain that higher impact incidents usually need a higher level of service (faster handling, at least). In older classifications without impact this can also be reached by for instance prioritising certain types of incidents, like a DDoS</a:t>
            </a:r>
          </a:p>
          <a:p>
            <a:endParaRPr lang="en-GB" dirty="0"/>
          </a:p>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TRAINER: explain how an overly complicated O-8 will lead to lost time in the registration and post-processing, to overly complicated service levels and IM processes (as must take into account all the </a:t>
            </a:r>
            <a:r>
              <a:rPr lang="en-GB" dirty="0" err="1"/>
              <a:t>permutatations</a:t>
            </a:r>
            <a:r>
              <a:rPr lang="en-GB" dirty="0"/>
              <a:t> of the Classification), etcetera. Keep It Simple!</a:t>
            </a:r>
          </a:p>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41</a:t>
            </a:fld>
            <a:endParaRPr lang="en-GB"/>
          </a:p>
        </p:txBody>
      </p:sp>
    </p:spTree>
    <p:extLst>
      <p:ext uri="{BB962C8B-B14F-4D97-AF65-F5344CB8AC3E}">
        <p14:creationId xmlns:p14="http://schemas.microsoft.com/office/powerpoint/2010/main" val="19042457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TRAINER: use this to stress the great importance of </a:t>
            </a:r>
            <a:r>
              <a:rPr lang="en-US" b="1" dirty="0"/>
              <a:t>national</a:t>
            </a:r>
            <a:r>
              <a:rPr lang="en-US" dirty="0"/>
              <a:t> (not in the images! but </a:t>
            </a:r>
            <a:r>
              <a:rPr lang="en-US" b="1" dirty="0"/>
              <a:t>essential</a:t>
            </a:r>
            <a:r>
              <a:rPr lang="en-US" dirty="0"/>
              <a:t>!) and </a:t>
            </a:r>
            <a:r>
              <a:rPr lang="en-US" b="1" dirty="0"/>
              <a:t>international</a:t>
            </a:r>
            <a:r>
              <a:rPr lang="en-US" dirty="0"/>
              <a:t> cooperation for CSIRTs. </a:t>
            </a:r>
          </a:p>
          <a:p>
            <a:endParaRPr lang="en-US" dirty="0"/>
          </a:p>
          <a:p>
            <a:r>
              <a:rPr lang="en-US" dirty="0"/>
              <a:t>Explanation of logos, and note that most of these teams have CERT or CSIRT in the name but NONE of them is a CSIRT – they are all </a:t>
            </a:r>
            <a:r>
              <a:rPr lang="en-US" dirty="0" err="1"/>
              <a:t>cooperations</a:t>
            </a:r>
            <a:r>
              <a:rPr lang="en-US" dirty="0"/>
              <a:t> and membership </a:t>
            </a:r>
            <a:r>
              <a:rPr lang="en-US" dirty="0" err="1"/>
              <a:t>organisations</a:t>
            </a:r>
            <a:r>
              <a:rPr lang="en-US" dirty="0"/>
              <a:t> of some kind, none of them does actual IM (though some, like TF-CSIRT, do spread such info when it reaches them - but that’s best effort and not part of their normal mandate).</a:t>
            </a:r>
          </a:p>
          <a:p>
            <a:pPr marL="171450" indent="-171450">
              <a:buFont typeface="Arial" panose="020B0604020202020204" pitchFamily="34" charset="0"/>
              <a:buChar char="•"/>
            </a:pPr>
            <a:r>
              <a:rPr lang="en-US" dirty="0"/>
              <a:t>Global level, lowest line:</a:t>
            </a:r>
          </a:p>
          <a:p>
            <a:pPr marL="514350" lvl="1" indent="-171450">
              <a:buFont typeface="Arial" panose="020B0604020202020204" pitchFamily="34" charset="0"/>
              <a:buChar char="•"/>
            </a:pPr>
            <a:r>
              <a:rPr lang="en-US" dirty="0"/>
              <a:t>FIRST as worldwide forum, the only global “club” of CSIRTs</a:t>
            </a:r>
          </a:p>
          <a:p>
            <a:pPr marL="514350" lvl="1" indent="-171450">
              <a:buFont typeface="Arial" panose="020B0604020202020204" pitchFamily="34" charset="0"/>
              <a:buChar char="•"/>
            </a:pPr>
            <a:r>
              <a:rPr lang="en-US" dirty="0"/>
              <a:t>ITU runs a national CSIRT development program, mostly in the global south</a:t>
            </a:r>
          </a:p>
          <a:p>
            <a:pPr marL="514350" lvl="1" indent="-171450">
              <a:buFont typeface="Arial" panose="020B0604020202020204" pitchFamily="34" charset="0"/>
              <a:buChar char="•"/>
            </a:pPr>
            <a:r>
              <a:rPr lang="en-US" dirty="0"/>
              <a:t>GFCE (Global Forum for Cyber Expertise) brings together nation states including their cyber diplomats (!), big tech companies (usual suspects), the big accountancy/consultancy firms, but also the IM community (FIRST, OCF and others)</a:t>
            </a:r>
          </a:p>
          <a:p>
            <a:pPr marL="171450" indent="-171450">
              <a:buFont typeface="Arial" panose="020B0604020202020204" pitchFamily="34" charset="0"/>
              <a:buChar char="•"/>
            </a:pPr>
            <a:r>
              <a:rPr lang="en-US" dirty="0"/>
              <a:t>The Americas: LACNIC, the IP## registry for Latin America, there is a good cooperation for all types of CSIRTs called </a:t>
            </a:r>
            <a:r>
              <a:rPr lang="en-US" dirty="0" err="1"/>
              <a:t>Lacnic</a:t>
            </a:r>
            <a:r>
              <a:rPr lang="en-US" dirty="0"/>
              <a:t> </a:t>
            </a:r>
            <a:r>
              <a:rPr lang="en-US" dirty="0" err="1"/>
              <a:t>Csirt</a:t>
            </a:r>
            <a:r>
              <a:rPr lang="en-US" dirty="0"/>
              <a:t>; the Organisation of American States (OAS) runs a </a:t>
            </a:r>
            <a:r>
              <a:rPr lang="en-US" dirty="0" err="1"/>
              <a:t>programme</a:t>
            </a:r>
            <a:r>
              <a:rPr lang="en-US" dirty="0"/>
              <a:t> for national teams called </a:t>
            </a:r>
            <a:r>
              <a:rPr lang="en-US" dirty="0" err="1"/>
              <a:t>CSIRTAmericas</a:t>
            </a:r>
            <a:endParaRPr lang="en-US" dirty="0"/>
          </a:p>
          <a:p>
            <a:pPr marL="171450" indent="-171450">
              <a:buFont typeface="Arial" panose="020B0604020202020204" pitchFamily="34" charset="0"/>
              <a:buChar char="•"/>
            </a:pPr>
            <a:r>
              <a:rPr lang="en-US" dirty="0"/>
              <a:t>Africa: AfricaCERT is the oldest cooperation but still lacks the kind of status that APCERT or TF-CSIRT have. </a:t>
            </a:r>
            <a:r>
              <a:rPr lang="en-US" dirty="0" err="1"/>
              <a:t>TrustBroker</a:t>
            </a:r>
            <a:r>
              <a:rPr lang="en-US" dirty="0"/>
              <a:t> Africa (TBA) uses the same software as TF-CSIRT and has in 2023 started to list teams in their database - accreditation is foreseen to soon happen too. Both TBA and AfricaCERT are open to all types of CSIRTs.</a:t>
            </a:r>
          </a:p>
          <a:p>
            <a:pPr marL="171450" indent="-171450">
              <a:buFont typeface="Arial" panose="020B0604020202020204" pitchFamily="34" charset="0"/>
              <a:buChar char="•"/>
            </a:pPr>
            <a:r>
              <a:rPr lang="en-US" dirty="0"/>
              <a:t>Asia: APCERT is a long standing and successful cooperation, but only for n/g/s teams.</a:t>
            </a:r>
          </a:p>
          <a:p>
            <a:pPr marL="171450" indent="-171450">
              <a:buFont typeface="Arial" panose="020B0604020202020204" pitchFamily="34" charset="0"/>
              <a:buChar char="•"/>
            </a:pPr>
            <a:r>
              <a:rPr lang="en-US" dirty="0"/>
              <a:t>Europe: TF-CSIRT is the oldest regional cooperation, tracking back to 1993, and has a successful membership system with “listed” and ”accredited” teams – plus an optional status of “certified” which can only be reached after a successful SIM3 certification (and needs to be repeated every 3 years). Not shown, but the EU has a cooperation of n/g/s CSIRTs named “CSIRTs Network”.</a:t>
            </a:r>
          </a:p>
          <a:p>
            <a:pPr marL="171450" indent="-171450">
              <a:buFont typeface="Arial" panose="020B0604020202020204" pitchFamily="34" charset="0"/>
              <a:buChar char="•"/>
            </a:pPr>
            <a:r>
              <a:rPr lang="en-US"/>
              <a:t>Not organied </a:t>
            </a:r>
            <a:r>
              <a:rPr lang="en-US" dirty="0"/>
              <a:t>by a clear geographical region: OIC-CERT, the CSIRT cooperation of the Organisation of the Islamic Cooperation</a:t>
            </a:r>
          </a:p>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42</a:t>
            </a:fld>
            <a:endParaRPr lang="en-GB"/>
          </a:p>
        </p:txBody>
      </p:sp>
    </p:spTree>
    <p:extLst>
      <p:ext uri="{BB962C8B-B14F-4D97-AF65-F5344CB8AC3E}">
        <p14:creationId xmlns:p14="http://schemas.microsoft.com/office/powerpoint/2010/main" val="327142913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note that in the example the old word for </a:t>
            </a:r>
            <a:r>
              <a:rPr lang="en-GB" i="1" dirty="0"/>
              <a:t>organisational framework </a:t>
            </a:r>
            <a:r>
              <a:rPr lang="en-GB" dirty="0"/>
              <a:t>or </a:t>
            </a:r>
            <a:r>
              <a:rPr lang="en-GB" i="1" dirty="0"/>
              <a:t>charter</a:t>
            </a:r>
            <a:r>
              <a:rPr lang="en-GB" dirty="0"/>
              <a:t> is being used, namely </a:t>
            </a:r>
            <a:r>
              <a:rPr lang="en-GB" i="1" dirty="0"/>
              <a:t>operational framework</a:t>
            </a:r>
            <a:r>
              <a:rPr lang="en-GB" dirty="0"/>
              <a:t>. This old word is not the best as one would expect tools and processes in an operational framework.</a:t>
            </a:r>
          </a:p>
        </p:txBody>
      </p:sp>
      <p:sp>
        <p:nvSpPr>
          <p:cNvPr id="4" name="Slide Number Placeholder 3"/>
          <p:cNvSpPr>
            <a:spLocks noGrp="1"/>
          </p:cNvSpPr>
          <p:nvPr>
            <p:ph type="sldNum" sz="quarter" idx="5"/>
          </p:nvPr>
        </p:nvSpPr>
        <p:spPr/>
        <p:txBody>
          <a:bodyPr/>
          <a:lstStyle/>
          <a:p>
            <a:fld id="{9CBC110B-1C27-4A5B-8007-E6BF4BB6C5F7}" type="slidenum">
              <a:rPr lang="en-GB" smtClean="0"/>
              <a:t>43</a:t>
            </a:fld>
            <a:endParaRPr lang="en-GB"/>
          </a:p>
        </p:txBody>
      </p:sp>
    </p:spTree>
    <p:extLst>
      <p:ext uri="{BB962C8B-B14F-4D97-AF65-F5344CB8AC3E}">
        <p14:creationId xmlns:p14="http://schemas.microsoft.com/office/powerpoint/2010/main" val="394618326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NOTE: you can HIDE this slide if pressed for time, leaving it out does not disrupt the argument</a:t>
            </a:r>
          </a:p>
        </p:txBody>
      </p:sp>
      <p:sp>
        <p:nvSpPr>
          <p:cNvPr id="4" name="Slide Number Placeholder 3"/>
          <p:cNvSpPr>
            <a:spLocks noGrp="1"/>
          </p:cNvSpPr>
          <p:nvPr>
            <p:ph type="sldNum" sz="quarter" idx="5"/>
          </p:nvPr>
        </p:nvSpPr>
        <p:spPr/>
        <p:txBody>
          <a:bodyPr/>
          <a:lstStyle/>
          <a:p>
            <a:fld id="{9CBC110B-1C27-4A5B-8007-E6BF4BB6C5F7}" type="slidenum">
              <a:rPr lang="en-GB" smtClean="0"/>
              <a:t>44</a:t>
            </a:fld>
            <a:endParaRPr lang="en-GB"/>
          </a:p>
        </p:txBody>
      </p:sp>
    </p:spTree>
    <p:extLst>
      <p:ext uri="{BB962C8B-B14F-4D97-AF65-F5344CB8AC3E}">
        <p14:creationId xmlns:p14="http://schemas.microsoft.com/office/powerpoint/2010/main" val="5619379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NOTE: you can HIDE this slide if pressed for time, leaving it out does not disrupt the argument</a:t>
            </a:r>
          </a:p>
          <a:p>
            <a:endParaRPr lang="en-US" b="0" dirty="0"/>
          </a:p>
          <a:p>
            <a:r>
              <a:rPr lang="en-US" b="0" dirty="0"/>
              <a:t>TRAINER: see slide “</a:t>
            </a:r>
            <a:r>
              <a:rPr lang="en-GB" dirty="0"/>
              <a:t>CSIRT as spaceship” (currently slide 24)</a:t>
            </a:r>
            <a:endParaRPr lang="en-US" b="0" dirty="0"/>
          </a:p>
        </p:txBody>
      </p:sp>
      <p:sp>
        <p:nvSpPr>
          <p:cNvPr id="4" name="Slide Number Placeholder 3"/>
          <p:cNvSpPr>
            <a:spLocks noGrp="1"/>
          </p:cNvSpPr>
          <p:nvPr>
            <p:ph type="sldNum" sz="quarter" idx="5"/>
          </p:nvPr>
        </p:nvSpPr>
        <p:spPr/>
        <p:txBody>
          <a:bodyPr/>
          <a:lstStyle/>
          <a:p>
            <a:fld id="{9CBC110B-1C27-4A5B-8007-E6BF4BB6C5F7}" type="slidenum">
              <a:rPr lang="en-GB" smtClean="0"/>
              <a:t>45</a:t>
            </a:fld>
            <a:endParaRPr lang="en-GB"/>
          </a:p>
        </p:txBody>
      </p:sp>
    </p:spTree>
    <p:extLst>
      <p:ext uri="{BB962C8B-B14F-4D97-AF65-F5344CB8AC3E}">
        <p14:creationId xmlns:p14="http://schemas.microsoft.com/office/powerpoint/2010/main" val="118551358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Open CSIRT Foundation can provide a free  Word template for the Charter, that teams can use and adapt to their own needs. Write to </a:t>
            </a:r>
            <a:r>
              <a:rPr lang="en-GB" dirty="0" err="1"/>
              <a:t>info@opencsirt.org</a:t>
            </a:r>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46</a:t>
            </a:fld>
            <a:endParaRPr lang="en-GB"/>
          </a:p>
        </p:txBody>
      </p:sp>
    </p:spTree>
    <p:extLst>
      <p:ext uri="{BB962C8B-B14F-4D97-AF65-F5344CB8AC3E}">
        <p14:creationId xmlns:p14="http://schemas.microsoft.com/office/powerpoint/2010/main" val="349926682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Trainer: BCM = Business Continuity Management </a:t>
            </a:r>
          </a:p>
        </p:txBody>
      </p:sp>
      <p:sp>
        <p:nvSpPr>
          <p:cNvPr id="4" name="Slide Number Placeholder 3"/>
          <p:cNvSpPr>
            <a:spLocks noGrp="1"/>
          </p:cNvSpPr>
          <p:nvPr>
            <p:ph type="sldNum" sz="quarter" idx="5"/>
          </p:nvPr>
        </p:nvSpPr>
        <p:spPr/>
        <p:txBody>
          <a:bodyPr/>
          <a:lstStyle/>
          <a:p>
            <a:fld id="{9CBC110B-1C27-4A5B-8007-E6BF4BB6C5F7}" type="slidenum">
              <a:rPr lang="en-GB" smtClean="0"/>
              <a:t>47</a:t>
            </a:fld>
            <a:endParaRPr lang="en-GB"/>
          </a:p>
        </p:txBody>
      </p:sp>
    </p:spTree>
    <p:extLst>
      <p:ext uri="{BB962C8B-B14F-4D97-AF65-F5344CB8AC3E}">
        <p14:creationId xmlns:p14="http://schemas.microsoft.com/office/powerpoint/2010/main" val="26391016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we are still in the </a:t>
            </a:r>
            <a:r>
              <a:rPr lang="en-GB" b="1" dirty="0"/>
              <a:t>How</a:t>
            </a:r>
            <a:r>
              <a:rPr lang="en-GB" dirty="0"/>
              <a:t> section. </a:t>
            </a:r>
          </a:p>
        </p:txBody>
      </p:sp>
      <p:sp>
        <p:nvSpPr>
          <p:cNvPr id="4" name="Slide Number Placeholder 3"/>
          <p:cNvSpPr>
            <a:spLocks noGrp="1"/>
          </p:cNvSpPr>
          <p:nvPr>
            <p:ph type="sldNum" sz="quarter" idx="5"/>
          </p:nvPr>
        </p:nvSpPr>
        <p:spPr/>
        <p:txBody>
          <a:bodyPr/>
          <a:lstStyle/>
          <a:p>
            <a:fld id="{9CBC110B-1C27-4A5B-8007-E6BF4BB6C5F7}" type="slidenum">
              <a:rPr lang="en-GB" smtClean="0"/>
              <a:t>48</a:t>
            </a:fld>
            <a:endParaRPr lang="en-GB"/>
          </a:p>
        </p:txBody>
      </p:sp>
    </p:spTree>
    <p:extLst>
      <p:ext uri="{BB962C8B-B14F-4D97-AF65-F5344CB8AC3E}">
        <p14:creationId xmlns:p14="http://schemas.microsoft.com/office/powerpoint/2010/main" val="150540873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NOTE: you can HIDE this slide and skip the exercise if pressed for time.</a:t>
            </a:r>
          </a:p>
          <a:p>
            <a:endParaRPr lang="en-GB" dirty="0"/>
          </a:p>
          <a:p>
            <a:r>
              <a:rPr lang="en-GB" dirty="0"/>
              <a:t>TRAINER: the plenary wrap-up is not meant to get all the answers from each group – this takes too long and is boring. If there is time, ask each group to highlight ONE (at most 2) interesting aspect of their discussion. Every now and then you will have to – nicely and politely – stop students who still want to tell everything they have discussed in their tracks and get them to focus on the highlights.</a:t>
            </a:r>
            <a:br>
              <a:rPr lang="en-GB" dirty="0"/>
            </a:br>
            <a:r>
              <a:rPr lang="en-GB" dirty="0"/>
              <a:t>If there is not enough time select the questions that they need to cover.</a:t>
            </a:r>
          </a:p>
        </p:txBody>
      </p:sp>
      <p:sp>
        <p:nvSpPr>
          <p:cNvPr id="4" name="Slide Number Placeholder 3"/>
          <p:cNvSpPr>
            <a:spLocks noGrp="1"/>
          </p:cNvSpPr>
          <p:nvPr>
            <p:ph type="sldNum" sz="quarter" idx="5"/>
          </p:nvPr>
        </p:nvSpPr>
        <p:spPr/>
        <p:txBody>
          <a:bodyPr/>
          <a:lstStyle/>
          <a:p>
            <a:fld id="{9CBC110B-1C27-4A5B-8007-E6BF4BB6C5F7}" type="slidenum">
              <a:rPr lang="en-GB" smtClean="0"/>
              <a:t>49</a:t>
            </a:fld>
            <a:endParaRPr lang="en-GB"/>
          </a:p>
        </p:txBody>
      </p:sp>
    </p:spTree>
    <p:extLst>
      <p:ext uri="{BB962C8B-B14F-4D97-AF65-F5344CB8AC3E}">
        <p14:creationId xmlns:p14="http://schemas.microsoft.com/office/powerpoint/2010/main" val="2722465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in the 4MAT system we are still in the </a:t>
            </a:r>
            <a:r>
              <a:rPr lang="en-GB" b="1" dirty="0"/>
              <a:t>Why</a:t>
            </a:r>
            <a:r>
              <a:rPr lang="en-GB" dirty="0"/>
              <a:t> section. The </a:t>
            </a:r>
            <a:r>
              <a:rPr lang="en-GB" b="1" dirty="0"/>
              <a:t>Why</a:t>
            </a:r>
            <a:r>
              <a:rPr lang="en-GB" dirty="0"/>
              <a:t> is extra important for the organisational module, as this module really lays the </a:t>
            </a:r>
            <a:r>
              <a:rPr lang="en-GB" b="1" dirty="0"/>
              <a:t>Why</a:t>
            </a:r>
            <a:r>
              <a:rPr lang="en-GB" dirty="0"/>
              <a:t> foundation for the whole TRANSITS I training. Which is also the reason that whenever possible, this module should be taught first (can be done after an introductory group exercise, like the ENISA roleplay), or at least (e.g. when the training is done in 2 parallel groups) at an early stage in the training.</a:t>
            </a:r>
          </a:p>
        </p:txBody>
      </p:sp>
      <p:sp>
        <p:nvSpPr>
          <p:cNvPr id="4" name="Slide Number Placeholder 3"/>
          <p:cNvSpPr>
            <a:spLocks noGrp="1"/>
          </p:cNvSpPr>
          <p:nvPr>
            <p:ph type="sldNum" sz="quarter" idx="5"/>
          </p:nvPr>
        </p:nvSpPr>
        <p:spPr/>
        <p:txBody>
          <a:bodyPr/>
          <a:lstStyle/>
          <a:p>
            <a:fld id="{9CBC110B-1C27-4A5B-8007-E6BF4BB6C5F7}" type="slidenum">
              <a:rPr lang="en-GB" smtClean="0"/>
              <a:t>5</a:t>
            </a:fld>
            <a:endParaRPr lang="en-GB"/>
          </a:p>
        </p:txBody>
      </p:sp>
    </p:spTree>
    <p:extLst>
      <p:ext uri="{BB962C8B-B14F-4D97-AF65-F5344CB8AC3E}">
        <p14:creationId xmlns:p14="http://schemas.microsoft.com/office/powerpoint/2010/main" val="29661679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lang="en-US" sz="900" b="1" dirty="0"/>
          </a:p>
        </p:txBody>
      </p:sp>
      <p:sp>
        <p:nvSpPr>
          <p:cNvPr id="4" name="Slide Number Placeholder 3"/>
          <p:cNvSpPr>
            <a:spLocks noGrp="1"/>
          </p:cNvSpPr>
          <p:nvPr>
            <p:ph type="sldNum" sz="quarter" idx="5"/>
          </p:nvPr>
        </p:nvSpPr>
        <p:spPr/>
        <p:txBody>
          <a:bodyPr/>
          <a:lstStyle/>
          <a:p>
            <a:fld id="{9CBC110B-1C27-4A5B-8007-E6BF4BB6C5F7}" type="slidenum">
              <a:rPr lang="en-GB" smtClean="0"/>
              <a:t>50</a:t>
            </a:fld>
            <a:endParaRPr lang="en-GB"/>
          </a:p>
        </p:txBody>
      </p:sp>
    </p:spTree>
    <p:extLst>
      <p:ext uri="{BB962C8B-B14F-4D97-AF65-F5344CB8AC3E}">
        <p14:creationId xmlns:p14="http://schemas.microsoft.com/office/powerpoint/2010/main" val="157984088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a:t>
            </a:r>
            <a:r>
              <a:rPr lang="en-GB" b="1" dirty="0"/>
              <a:t>discuss</a:t>
            </a:r>
            <a:r>
              <a:rPr lang="en-GB" dirty="0"/>
              <a:t> the plan B with the students! Don’t spell it out for them, let them think about it out loud in the group. Plan B should have become easier thanks to the learnings we all had to take from when Corona hit in 2020</a:t>
            </a:r>
          </a:p>
        </p:txBody>
      </p:sp>
      <p:sp>
        <p:nvSpPr>
          <p:cNvPr id="4" name="Slide Number Placeholder 3"/>
          <p:cNvSpPr>
            <a:spLocks noGrp="1"/>
          </p:cNvSpPr>
          <p:nvPr>
            <p:ph type="sldNum" sz="quarter" idx="5"/>
          </p:nvPr>
        </p:nvSpPr>
        <p:spPr/>
        <p:txBody>
          <a:bodyPr/>
          <a:lstStyle/>
          <a:p>
            <a:fld id="{9CBC110B-1C27-4A5B-8007-E6BF4BB6C5F7}" type="slidenum">
              <a:rPr lang="en-GB" smtClean="0"/>
              <a:t>51</a:t>
            </a:fld>
            <a:endParaRPr lang="en-GB"/>
          </a:p>
        </p:txBody>
      </p:sp>
    </p:spTree>
    <p:extLst>
      <p:ext uri="{BB962C8B-B14F-4D97-AF65-F5344CB8AC3E}">
        <p14:creationId xmlns:p14="http://schemas.microsoft.com/office/powerpoint/2010/main" val="4455039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GB" dirty="0">
                <a:latin typeface="SolexMedium" charset="0"/>
                <a:ea typeface="MS PGothic" charset="0"/>
              </a:rPr>
              <a:t>TRAINER : skills depend on your site infrastructure and you may be able to recruit from existing support staff. Plan for training and staff turnover.</a:t>
            </a:r>
          </a:p>
          <a:p>
            <a:pPr eaLnBrk="1" hangingPunct="1"/>
            <a:r>
              <a:rPr lang="en-GB" dirty="0">
                <a:latin typeface="SolexMedium" charset="0"/>
                <a:ea typeface="MS PGothic" charset="0"/>
              </a:rPr>
              <a:t>Checking the history of recruits can be difficult and varies from country to country – often you have to just try them and see. Have defined procedures for joiners and leavers to regulate system access, if possible have them formally agree to workplace network monitoring.</a:t>
            </a:r>
          </a:p>
          <a:p>
            <a:pPr eaLnBrk="1" hangingPunct="1"/>
            <a:endParaRPr lang="en-GB" dirty="0">
              <a:latin typeface="SolexMedium" charset="0"/>
              <a:ea typeface="MS PGothic" charset="0"/>
            </a:endParaRPr>
          </a:p>
        </p:txBody>
      </p:sp>
      <p:sp>
        <p:nvSpPr>
          <p:cNvPr id="4" name="Slide Number Placeholder 3"/>
          <p:cNvSpPr>
            <a:spLocks noGrp="1"/>
          </p:cNvSpPr>
          <p:nvPr>
            <p:ph type="sldNum" sz="quarter" idx="5"/>
          </p:nvPr>
        </p:nvSpPr>
        <p:spPr/>
        <p:txBody>
          <a:bodyPr/>
          <a:lstStyle/>
          <a:p>
            <a:fld id="{9CBC110B-1C27-4A5B-8007-E6BF4BB6C5F7}" type="slidenum">
              <a:rPr lang="en-GB" smtClean="0"/>
              <a:t>52</a:t>
            </a:fld>
            <a:endParaRPr lang="en-GB"/>
          </a:p>
        </p:txBody>
      </p:sp>
    </p:spTree>
    <p:extLst>
      <p:ext uri="{BB962C8B-B14F-4D97-AF65-F5344CB8AC3E}">
        <p14:creationId xmlns:p14="http://schemas.microsoft.com/office/powerpoint/2010/main" val="47877348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t>TRAINER: set up a good system of H-4 to H-6. Certifications are and can be useful, but pick what you find important. It is easy to overdo things, as is illustrated by this very useful (clickable) diagram :</a:t>
            </a:r>
          </a:p>
          <a:p>
            <a:endParaRPr lang="en-GB" b="0" dirty="0"/>
          </a:p>
          <a:p>
            <a:r>
              <a:rPr lang="en-GB" b="0" dirty="0"/>
              <a:t>https://</a:t>
            </a:r>
            <a:r>
              <a:rPr lang="en-GB" b="0" dirty="0" err="1"/>
              <a:t>pauljerimy.com</a:t>
            </a:r>
            <a:r>
              <a:rPr lang="en-GB" b="0" dirty="0"/>
              <a:t>/security-certification-roadmap/ </a:t>
            </a:r>
          </a:p>
        </p:txBody>
      </p:sp>
      <p:sp>
        <p:nvSpPr>
          <p:cNvPr id="4" name="Slide Number Placeholder 3"/>
          <p:cNvSpPr>
            <a:spLocks noGrp="1"/>
          </p:cNvSpPr>
          <p:nvPr>
            <p:ph type="sldNum" sz="quarter" idx="5"/>
          </p:nvPr>
        </p:nvSpPr>
        <p:spPr/>
        <p:txBody>
          <a:bodyPr/>
          <a:lstStyle/>
          <a:p>
            <a:fld id="{9CBC110B-1C27-4A5B-8007-E6BF4BB6C5F7}" type="slidenum">
              <a:rPr lang="en-GB" smtClean="0"/>
              <a:t>53</a:t>
            </a:fld>
            <a:endParaRPr lang="en-GB"/>
          </a:p>
        </p:txBody>
      </p:sp>
    </p:spTree>
    <p:extLst>
      <p:ext uri="{BB962C8B-B14F-4D97-AF65-F5344CB8AC3E}">
        <p14:creationId xmlns:p14="http://schemas.microsoft.com/office/powerpoint/2010/main" val="18583784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TRAINER : this line is one of the presuppositions of NLP – NLP is a useful set of concepts and tools that can help people communicate better. There are more approaches that work. It’s not about NLP or any approach here – but this presupposition stands out in all approaches. What it means is simply what it says: and that means that whenever your communication isn’t getting through, isn’t working … then do not blame the receiving part, but instead wonder what you did wrong in your communication? Wrong timing? Too technical language? Examples in wrong context? You need to learn to understand your audience, their level, their worries, their needs, their language – so you can adapt your communication to be effective. </a:t>
            </a:r>
            <a:br>
              <a:rPr lang="en-US" dirty="0"/>
            </a:br>
            <a:r>
              <a:rPr lang="en-US" dirty="0"/>
              <a:t>Shouting in the phone as the man in this pic appears to do is probably NOT an effective means of communication.</a:t>
            </a:r>
          </a:p>
        </p:txBody>
      </p:sp>
      <p:sp>
        <p:nvSpPr>
          <p:cNvPr id="4" name="Slide Number Placeholder 3"/>
          <p:cNvSpPr>
            <a:spLocks noGrp="1"/>
          </p:cNvSpPr>
          <p:nvPr>
            <p:ph type="sldNum" sz="quarter" idx="5"/>
          </p:nvPr>
        </p:nvSpPr>
        <p:spPr/>
        <p:txBody>
          <a:bodyPr/>
          <a:lstStyle/>
          <a:p>
            <a:fld id="{9CBC110B-1C27-4A5B-8007-E6BF4BB6C5F7}" type="slidenum">
              <a:rPr lang="en-GB" smtClean="0"/>
              <a:t>54</a:t>
            </a:fld>
            <a:endParaRPr lang="en-GB"/>
          </a:p>
        </p:txBody>
      </p:sp>
    </p:spTree>
    <p:extLst>
      <p:ext uri="{BB962C8B-B14F-4D97-AF65-F5344CB8AC3E}">
        <p14:creationId xmlns:p14="http://schemas.microsoft.com/office/powerpoint/2010/main" val="269025381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networking </a:t>
            </a:r>
            <a:r>
              <a:rPr lang="en-GB" b="1" dirty="0"/>
              <a:t>in person </a:t>
            </a:r>
            <a:r>
              <a:rPr lang="en-GB" dirty="0"/>
              <a:t>is crucial for the human CSIRT network to function, and for your CSIRT to function in the networks you are a part of. We are not AI or robots, we need at the end of the day physical meetings to build trust, get new ideas, build </a:t>
            </a:r>
            <a:r>
              <a:rPr lang="en-GB" dirty="0" err="1"/>
              <a:t>cooperations</a:t>
            </a:r>
            <a:r>
              <a:rPr lang="en-GB" dirty="0"/>
              <a:t>. “Online” can only do so much. We learnt that lesson clearly again during the Corona pandemic.</a:t>
            </a:r>
          </a:p>
        </p:txBody>
      </p:sp>
      <p:sp>
        <p:nvSpPr>
          <p:cNvPr id="4" name="Slide Number Placeholder 3"/>
          <p:cNvSpPr>
            <a:spLocks noGrp="1"/>
          </p:cNvSpPr>
          <p:nvPr>
            <p:ph type="sldNum" sz="quarter" idx="5"/>
          </p:nvPr>
        </p:nvSpPr>
        <p:spPr/>
        <p:txBody>
          <a:bodyPr/>
          <a:lstStyle/>
          <a:p>
            <a:fld id="{9CBC110B-1C27-4A5B-8007-E6BF4BB6C5F7}" type="slidenum">
              <a:rPr lang="en-GB" smtClean="0"/>
              <a:t>55</a:t>
            </a:fld>
            <a:endParaRPr lang="en-GB"/>
          </a:p>
        </p:txBody>
      </p:sp>
    </p:spTree>
    <p:extLst>
      <p:ext uri="{BB962C8B-B14F-4D97-AF65-F5344CB8AC3E}">
        <p14:creationId xmlns:p14="http://schemas.microsoft.com/office/powerpoint/2010/main" val="167143302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Wrap-up and start of the final </a:t>
            </a:r>
            <a:r>
              <a:rPr lang="en-GB" b="1" dirty="0"/>
              <a:t>What-if</a:t>
            </a:r>
            <a:r>
              <a:rPr lang="en-GB" dirty="0"/>
              <a:t> section.</a:t>
            </a:r>
          </a:p>
        </p:txBody>
      </p:sp>
      <p:sp>
        <p:nvSpPr>
          <p:cNvPr id="4" name="Slide Number Placeholder 3"/>
          <p:cNvSpPr>
            <a:spLocks noGrp="1"/>
          </p:cNvSpPr>
          <p:nvPr>
            <p:ph type="sldNum" sz="quarter" idx="5"/>
          </p:nvPr>
        </p:nvSpPr>
        <p:spPr/>
        <p:txBody>
          <a:bodyPr/>
          <a:lstStyle/>
          <a:p>
            <a:fld id="{9CBC110B-1C27-4A5B-8007-E6BF4BB6C5F7}" type="slidenum">
              <a:rPr lang="en-GB" smtClean="0"/>
              <a:t>56</a:t>
            </a:fld>
            <a:endParaRPr lang="en-GB"/>
          </a:p>
        </p:txBody>
      </p:sp>
    </p:spTree>
    <p:extLst>
      <p:ext uri="{BB962C8B-B14F-4D97-AF65-F5344CB8AC3E}">
        <p14:creationId xmlns:p14="http://schemas.microsoft.com/office/powerpoint/2010/main" val="16145689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58</a:t>
            </a:fld>
            <a:endParaRPr lang="en-GB"/>
          </a:p>
        </p:txBody>
      </p:sp>
    </p:spTree>
    <p:extLst>
      <p:ext uri="{BB962C8B-B14F-4D97-AF65-F5344CB8AC3E}">
        <p14:creationId xmlns:p14="http://schemas.microsoft.com/office/powerpoint/2010/main" val="15642642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TRAINER: these are just some suggestions – share your own!</a:t>
            </a:r>
          </a:p>
        </p:txBody>
      </p:sp>
      <p:sp>
        <p:nvSpPr>
          <p:cNvPr id="4" name="Slide Number Placeholder 3"/>
          <p:cNvSpPr>
            <a:spLocks noGrp="1"/>
          </p:cNvSpPr>
          <p:nvPr>
            <p:ph type="sldNum" sz="quarter" idx="5"/>
          </p:nvPr>
        </p:nvSpPr>
        <p:spPr/>
        <p:txBody>
          <a:bodyPr/>
          <a:lstStyle/>
          <a:p>
            <a:fld id="{9CBC110B-1C27-4A5B-8007-E6BF4BB6C5F7}" type="slidenum">
              <a:rPr lang="en-GB" smtClean="0"/>
              <a:t>59</a:t>
            </a:fld>
            <a:endParaRPr lang="en-GB"/>
          </a:p>
        </p:txBody>
      </p:sp>
    </p:spTree>
    <p:extLst>
      <p:ext uri="{BB962C8B-B14F-4D97-AF65-F5344CB8AC3E}">
        <p14:creationId xmlns:p14="http://schemas.microsoft.com/office/powerpoint/2010/main" val="42160327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700" dirty="0"/>
              <a:t>TRAINER: in a relaxed fashion (tip: come closer to your audience – use </a:t>
            </a:r>
            <a:r>
              <a:rPr lang="en-US" sz="700" i="1" dirty="0"/>
              <a:t>stage anchoring </a:t>
            </a:r>
            <a:r>
              <a:rPr lang="en-US" sz="700" i="0" dirty="0"/>
              <a:t>as </a:t>
            </a:r>
            <a:r>
              <a:rPr lang="en-US" sz="700" dirty="0"/>
              <a:t>in trainer-training) ask the following questions in the plenary – make your own choice, depending on the audience – </a:t>
            </a:r>
            <a:r>
              <a:rPr lang="en-US" sz="700" b="1" dirty="0"/>
              <a:t>add your own as you see fit </a:t>
            </a:r>
            <a:r>
              <a:rPr lang="en-US" sz="700" dirty="0"/>
              <a:t>:</a:t>
            </a:r>
          </a:p>
          <a:p>
            <a:r>
              <a:rPr lang="en-US" sz="700" dirty="0"/>
              <a:t>1. Do you read more than 2-3 articles on cyber security per week?</a:t>
            </a:r>
          </a:p>
          <a:p>
            <a:r>
              <a:rPr lang="en-US" sz="700" dirty="0"/>
              <a:t>2. Who comes from a country with a national CSIRT?</a:t>
            </a:r>
          </a:p>
          <a:p>
            <a:r>
              <a:rPr lang="en-US" sz="700" dirty="0"/>
              <a:t>3. Who thinks vendors are responsible for the software they write?</a:t>
            </a:r>
          </a:p>
          <a:p>
            <a:r>
              <a:rPr lang="en-US" sz="700" dirty="0"/>
              <a:t>4. Who thinks governments (should) play a role in cyber security?</a:t>
            </a:r>
          </a:p>
          <a:p>
            <a:r>
              <a:rPr lang="en-US" sz="700" dirty="0"/>
              <a:t>5. Who thinks banks should cooperate on cyber attacks?</a:t>
            </a:r>
          </a:p>
          <a:p>
            <a:endParaRPr lang="en-US" sz="700" dirty="0"/>
          </a:p>
          <a:p>
            <a:r>
              <a:rPr lang="en-US" sz="700" dirty="0"/>
              <a:t>TRAINER could come up with your own introduction, or game, for the same purpose – be creative! See the next slide for potential inspiration.</a:t>
            </a:r>
          </a:p>
        </p:txBody>
      </p:sp>
      <p:sp>
        <p:nvSpPr>
          <p:cNvPr id="4" name="Slide Number Placeholder 3"/>
          <p:cNvSpPr>
            <a:spLocks noGrp="1"/>
          </p:cNvSpPr>
          <p:nvPr>
            <p:ph type="sldNum" sz="quarter" idx="5"/>
          </p:nvPr>
        </p:nvSpPr>
        <p:spPr/>
        <p:txBody>
          <a:bodyPr/>
          <a:lstStyle/>
          <a:p>
            <a:fld id="{9CBC110B-1C27-4A5B-8007-E6BF4BB6C5F7}" type="slidenum">
              <a:rPr lang="en-GB" smtClean="0"/>
              <a:t>6</a:t>
            </a:fld>
            <a:endParaRPr lang="en-GB"/>
          </a:p>
        </p:txBody>
      </p:sp>
    </p:spTree>
    <p:extLst>
      <p:ext uri="{BB962C8B-B14F-4D97-AF65-F5344CB8AC3E}">
        <p14:creationId xmlns:p14="http://schemas.microsoft.com/office/powerpoint/2010/main" val="37383811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 dirty="0"/>
              <a:t>OPTIONAL SLIDE as potential ALTERNATIVE to the previous slide (with the football team pic), especially to be used if the training has not had an icebreaker or get-to-know-each-other exercise yet. It goes like this:</a:t>
            </a:r>
          </a:p>
          <a:p>
            <a:endParaRPr lang="en-US" sz="100" dirty="0"/>
          </a:p>
          <a:p>
            <a:r>
              <a:rPr lang="en-US" sz="900" b="0" i="0" dirty="0">
                <a:solidFill>
                  <a:srgbClr val="252525"/>
                </a:solidFill>
                <a:effectLst/>
                <a:latin typeface="Arial" panose="020B0604020202020204" pitchFamily="34" charset="0"/>
              </a:rPr>
              <a:t>Line up the group in two rows which face each other. Introduce the Helium Stick - a </a:t>
            </a:r>
            <a:r>
              <a:rPr lang="en-US" sz="900" b="1" i="0" dirty="0">
                <a:solidFill>
                  <a:srgbClr val="252525"/>
                </a:solidFill>
                <a:effectLst/>
                <a:latin typeface="Arial" panose="020B0604020202020204" pitchFamily="34" charset="0"/>
              </a:rPr>
              <a:t>long, thin, light rod (you need to bring this rod with you!)</a:t>
            </a:r>
            <a:r>
              <a:rPr lang="en-US" sz="900" b="0" i="0" dirty="0">
                <a:solidFill>
                  <a:srgbClr val="252525"/>
                </a:solidFill>
                <a:effectLst/>
                <a:latin typeface="Arial" panose="020B0604020202020204" pitchFamily="34" charset="0"/>
              </a:rPr>
              <a:t>. Ask participants to point their index fingers and hold their arms out. Lay the Helium Stick down on their fingers. Before you let go, get the group to adjust their finger heights until the Helium Stick is horizontal and the Helium Stick is touching everyone's index fingers. Explain that the challenge is to gently lower the Helium Stick to the ground </a:t>
            </a:r>
            <a:r>
              <a:rPr lang="en-US" sz="900" b="1" i="0" dirty="0">
                <a:solidFill>
                  <a:srgbClr val="252525"/>
                </a:solidFill>
                <a:effectLst/>
                <a:latin typeface="Arial" panose="020B0604020202020204" pitchFamily="34" charset="0"/>
              </a:rPr>
              <a:t>together</a:t>
            </a:r>
            <a:r>
              <a:rPr lang="en-US" sz="900" b="0" i="0" dirty="0">
                <a:solidFill>
                  <a:srgbClr val="252525"/>
                </a:solidFill>
                <a:effectLst/>
                <a:latin typeface="Arial" panose="020B0604020202020204" pitchFamily="34" charset="0"/>
              </a:rPr>
              <a:t>. The catch: Each person's fingers must stay in contact with the Helium Stick at all times. Pinching or grabbing the pole in not allowed - it must rest on top of all fingers </a:t>
            </a:r>
            <a:r>
              <a:rPr lang="en-US" sz="900" b="0" i="0" dirty="0">
                <a:solidFill>
                  <a:srgbClr val="252525"/>
                </a:solidFill>
                <a:effectLst/>
                <a:latin typeface="Arial" panose="020B0604020202020204" pitchFamily="34" charset="0"/>
                <a:sym typeface="Wingdings" pitchFamily="2" charset="2"/>
              </a:rPr>
              <a:t></a:t>
            </a:r>
            <a:endParaRPr lang="en-US" sz="100" dirty="0"/>
          </a:p>
          <a:p>
            <a:endParaRPr lang="en-GB" dirty="0"/>
          </a:p>
        </p:txBody>
      </p:sp>
      <p:sp>
        <p:nvSpPr>
          <p:cNvPr id="4" name="Slide Number Placeholder 3"/>
          <p:cNvSpPr>
            <a:spLocks noGrp="1"/>
          </p:cNvSpPr>
          <p:nvPr>
            <p:ph type="sldNum" sz="quarter" idx="5"/>
          </p:nvPr>
        </p:nvSpPr>
        <p:spPr/>
        <p:txBody>
          <a:bodyPr/>
          <a:lstStyle/>
          <a:p>
            <a:fld id="{9CBC110B-1C27-4A5B-8007-E6BF4BB6C5F7}" type="slidenum">
              <a:rPr lang="en-GB" smtClean="0"/>
              <a:t>7</a:t>
            </a:fld>
            <a:endParaRPr lang="en-GB"/>
          </a:p>
        </p:txBody>
      </p:sp>
    </p:spTree>
    <p:extLst>
      <p:ext uri="{BB962C8B-B14F-4D97-AF65-F5344CB8AC3E}">
        <p14:creationId xmlns:p14="http://schemas.microsoft.com/office/powerpoint/2010/main" val="20406809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this exercise can also be done fully in plenary – just use a </a:t>
            </a:r>
            <a:r>
              <a:rPr lang="en-US" dirty="0" err="1"/>
              <a:t>flipover</a:t>
            </a:r>
            <a:r>
              <a:rPr lang="en-US" dirty="0"/>
              <a:t> or whiteboard then to write down the input from the audience.</a:t>
            </a:r>
          </a:p>
          <a:p>
            <a:endParaRPr lang="en-US" dirty="0"/>
          </a:p>
          <a:p>
            <a:r>
              <a:rPr lang="en-US" dirty="0"/>
              <a:t>TRAINER: create the groups (3 to max 5 per group) in such a way that they can easily move together without too much fuss – as it’s only a short exercise. </a:t>
            </a:r>
            <a:r>
              <a:rPr lang="en-US" b="1" dirty="0"/>
              <a:t>Let them talk about what they, or the IM team they represent, actually wants to protect. </a:t>
            </a:r>
            <a:r>
              <a:rPr lang="en-US" dirty="0"/>
              <a:t>After the 7 minutes, shortly discuss in plenary. Clues as to possible replies:</a:t>
            </a:r>
          </a:p>
          <a:p>
            <a:pPr marL="171450" indent="-171450">
              <a:buFont typeface="Arial" panose="020B0604020202020204" pitchFamily="34" charset="0"/>
              <a:buChar char="•"/>
            </a:pPr>
            <a:r>
              <a:rPr lang="en-US" dirty="0"/>
              <a:t>Primary process</a:t>
            </a:r>
          </a:p>
          <a:p>
            <a:pPr marL="171450" indent="-171450">
              <a:buFont typeface="Arial" panose="020B0604020202020204" pitchFamily="34" charset="0"/>
              <a:buChar char="•"/>
            </a:pPr>
            <a:r>
              <a:rPr lang="en-US" dirty="0"/>
              <a:t>Customers, Employees, Identities</a:t>
            </a:r>
          </a:p>
          <a:p>
            <a:pPr marL="171450" indent="-171450">
              <a:buFont typeface="Arial" panose="020B0604020202020204" pitchFamily="34" charset="0"/>
              <a:buChar char="•"/>
            </a:pPr>
            <a:r>
              <a:rPr lang="en-US" dirty="0"/>
              <a:t>Products, Contracts</a:t>
            </a:r>
          </a:p>
          <a:p>
            <a:pPr marL="171450" indent="-171450">
              <a:buFont typeface="Arial" panose="020B0604020202020204" pitchFamily="34" charset="0"/>
              <a:buChar char="•"/>
            </a:pPr>
            <a:r>
              <a:rPr lang="en-US" dirty="0"/>
              <a:t>Supporting processes</a:t>
            </a:r>
          </a:p>
          <a:p>
            <a:pPr marL="171450" indent="-171450">
              <a:buFont typeface="Arial" panose="020B0604020202020204" pitchFamily="34" charset="0"/>
              <a:buChar char="•"/>
            </a:pPr>
            <a:r>
              <a:rPr lang="en-US" dirty="0"/>
              <a:t>Reputation</a:t>
            </a:r>
          </a:p>
          <a:p>
            <a:pPr marL="171450" indent="-171450">
              <a:buFont typeface="Arial" panose="020B0604020202020204" pitchFamily="34" charset="0"/>
              <a:buChar char="•"/>
            </a:pPr>
            <a:r>
              <a:rPr lang="en-US" dirty="0"/>
              <a:t>Information, infrastructure</a:t>
            </a:r>
          </a:p>
          <a:p>
            <a:pPr marL="171450" indent="-171450">
              <a:buFont typeface="Arial" panose="020B0604020202020204" pitchFamily="34" charset="0"/>
              <a:buChar char="•"/>
            </a:pPr>
            <a:r>
              <a:rPr lang="en-US" dirty="0"/>
              <a:t>Critical infrastructures</a:t>
            </a:r>
          </a:p>
          <a:p>
            <a:pPr marL="171450" indent="-171450">
              <a:buFont typeface="Arial" panose="020B0604020202020204" pitchFamily="34" charset="0"/>
              <a:buChar char="•"/>
            </a:pPr>
            <a:r>
              <a:rPr lang="en-US" dirty="0"/>
              <a:t>Health, lives</a:t>
            </a:r>
          </a:p>
          <a:p>
            <a:pPr marL="171450" indent="-171450">
              <a:buFont typeface="Arial" panose="020B0604020202020204" pitchFamily="34" charset="0"/>
              <a:buChar char="•"/>
            </a:pPr>
            <a:r>
              <a:rPr lang="en-US" dirty="0"/>
              <a:t>And many others options!</a:t>
            </a:r>
          </a:p>
          <a:p>
            <a:pPr marL="0" indent="0">
              <a:buFont typeface="Arial" panose="020B0604020202020204" pitchFamily="34" charset="0"/>
              <a:buNone/>
            </a:pPr>
            <a:r>
              <a:rPr lang="en-US" dirty="0"/>
              <a:t>Highlight some of the above as you see fit, if the groups don’t mention them.</a:t>
            </a:r>
          </a:p>
        </p:txBody>
      </p:sp>
      <p:sp>
        <p:nvSpPr>
          <p:cNvPr id="4" name="Slide Number Placeholder 3"/>
          <p:cNvSpPr>
            <a:spLocks noGrp="1"/>
          </p:cNvSpPr>
          <p:nvPr>
            <p:ph type="sldNum" sz="quarter" idx="5"/>
          </p:nvPr>
        </p:nvSpPr>
        <p:spPr/>
        <p:txBody>
          <a:bodyPr/>
          <a:lstStyle/>
          <a:p>
            <a:fld id="{9CBC110B-1C27-4A5B-8007-E6BF4BB6C5F7}" type="slidenum">
              <a:rPr lang="en-GB" smtClean="0"/>
              <a:t>8</a:t>
            </a:fld>
            <a:endParaRPr lang="en-GB"/>
          </a:p>
        </p:txBody>
      </p:sp>
    </p:spTree>
    <p:extLst>
      <p:ext uri="{BB962C8B-B14F-4D97-AF65-F5344CB8AC3E}">
        <p14:creationId xmlns:p14="http://schemas.microsoft.com/office/powerpoint/2010/main" val="35264918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76200" algn="l" rtl="0">
              <a:spcBef>
                <a:spcPts val="0"/>
              </a:spcBef>
              <a:spcAft>
                <a:spcPts val="0"/>
              </a:spcAft>
              <a:buClr>
                <a:srgbClr val="000000"/>
              </a:buClr>
              <a:buSzPts val="1200"/>
              <a:buFont typeface="Times New Roman"/>
              <a:buNone/>
            </a:pPr>
            <a:r>
              <a:rPr lang="en-US" sz="900" b="0" i="0" u="none" strike="noStrike" cap="none" dirty="0">
                <a:solidFill>
                  <a:srgbClr val="000000"/>
                </a:solidFill>
                <a:latin typeface="Times New Roman"/>
                <a:ea typeface="Times New Roman"/>
                <a:cs typeface="Times New Roman"/>
                <a:sym typeface="Times New Roman"/>
              </a:rPr>
              <a:t>NOTE: the next slide is an ALTERNATIVE to this one. Use which one suits you most as trainer!</a:t>
            </a:r>
          </a:p>
          <a:p>
            <a:pPr marL="0" marR="0" lvl="0" indent="-76200" algn="l" rtl="0">
              <a:spcBef>
                <a:spcPts val="0"/>
              </a:spcBef>
              <a:spcAft>
                <a:spcPts val="0"/>
              </a:spcAft>
              <a:buClr>
                <a:srgbClr val="000000"/>
              </a:buClr>
              <a:buSzPts val="1200"/>
              <a:buFont typeface="Times New Roman"/>
              <a:buNone/>
            </a:pPr>
            <a:endParaRPr lang="en-US" sz="900" b="0" i="0" u="none" strike="noStrike" cap="none" dirty="0">
              <a:solidFill>
                <a:srgbClr val="000000"/>
              </a:solidFill>
              <a:latin typeface="Times New Roman"/>
              <a:ea typeface="Times New Roman"/>
              <a:cs typeface="Times New Roman"/>
              <a:sym typeface="Times New Roman"/>
            </a:endParaRPr>
          </a:p>
          <a:p>
            <a:pPr marL="0" marR="0" lvl="0" indent="-76200" algn="l" rtl="0">
              <a:spcBef>
                <a:spcPts val="0"/>
              </a:spcBef>
              <a:spcAft>
                <a:spcPts val="0"/>
              </a:spcAft>
              <a:buClr>
                <a:srgbClr val="000000"/>
              </a:buClr>
              <a:buSzPts val="1200"/>
              <a:buFont typeface="Times New Roman"/>
              <a:buNone/>
            </a:pPr>
            <a:r>
              <a:rPr lang="en-US" sz="900" b="0" i="0" u="none" strike="noStrike" cap="none" dirty="0">
                <a:solidFill>
                  <a:srgbClr val="000000"/>
                </a:solidFill>
                <a:latin typeface="Times New Roman"/>
                <a:ea typeface="Times New Roman"/>
                <a:cs typeface="Times New Roman"/>
                <a:sym typeface="Times New Roman"/>
              </a:rPr>
              <a:t>TRAINER: updated timeline, left out details. do not go too much into detail! Explain and stress how the history and growth of the Internet led to:</a:t>
            </a:r>
          </a:p>
          <a:p>
            <a:pPr marL="95250" marR="0" lvl="0" indent="-171450" algn="l" rtl="0">
              <a:spcBef>
                <a:spcPts val="0"/>
              </a:spcBef>
              <a:spcAft>
                <a:spcPts val="0"/>
              </a:spcAft>
              <a:buClr>
                <a:srgbClr val="000000"/>
              </a:buClr>
              <a:buSzPts val="1200"/>
              <a:buFontTx/>
              <a:buChar char="-"/>
            </a:pPr>
            <a:r>
              <a:rPr lang="en-US" sz="900" b="0" i="0" u="none" strike="noStrike" cap="none" dirty="0">
                <a:solidFill>
                  <a:srgbClr val="000000"/>
                </a:solidFill>
                <a:latin typeface="Times New Roman"/>
                <a:ea typeface="Times New Roman"/>
                <a:cs typeface="Times New Roman"/>
                <a:sym typeface="Times New Roman"/>
              </a:rPr>
              <a:t>the need for incident </a:t>
            </a:r>
            <a:r>
              <a:rPr lang="en-US" sz="900" b="1" i="0" u="none" strike="noStrike" cap="none" dirty="0">
                <a:solidFill>
                  <a:srgbClr val="000000"/>
                </a:solidFill>
                <a:latin typeface="Times New Roman"/>
                <a:ea typeface="Times New Roman"/>
                <a:cs typeface="Times New Roman"/>
                <a:sym typeface="Times New Roman"/>
              </a:rPr>
              <a:t>response</a:t>
            </a:r>
            <a:r>
              <a:rPr lang="en-US" sz="900" b="0" i="0" u="none" strike="noStrike" cap="none" dirty="0">
                <a:solidFill>
                  <a:srgbClr val="000000"/>
                </a:solidFill>
                <a:latin typeface="Times New Roman"/>
                <a:ea typeface="Times New Roman"/>
                <a:cs typeface="Times New Roman"/>
                <a:sym typeface="Times New Roman"/>
              </a:rPr>
              <a:t> or IR: just putting out the fire!</a:t>
            </a:r>
          </a:p>
          <a:p>
            <a:pPr marL="95250" marR="0" lvl="0" indent="-171450" algn="l" rtl="0">
              <a:spcBef>
                <a:spcPts val="0"/>
              </a:spcBef>
              <a:spcAft>
                <a:spcPts val="0"/>
              </a:spcAft>
              <a:buClr>
                <a:srgbClr val="000000"/>
              </a:buClr>
              <a:buSzPts val="1200"/>
              <a:buFontTx/>
              <a:buChar char="-"/>
            </a:pPr>
            <a:r>
              <a:rPr lang="en-US" sz="900" b="0" i="0" u="none" strike="noStrike" cap="none" dirty="0">
                <a:solidFill>
                  <a:srgbClr val="000000"/>
                </a:solidFill>
                <a:latin typeface="Times New Roman"/>
                <a:ea typeface="Times New Roman"/>
                <a:cs typeface="Times New Roman"/>
                <a:sym typeface="Times New Roman"/>
              </a:rPr>
              <a:t>which naturally grew into incident </a:t>
            </a:r>
            <a:r>
              <a:rPr lang="en-US" sz="900" b="1" i="0" u="none" strike="noStrike" cap="none" dirty="0">
                <a:solidFill>
                  <a:srgbClr val="000000"/>
                </a:solidFill>
                <a:latin typeface="Times New Roman"/>
                <a:ea typeface="Times New Roman"/>
                <a:cs typeface="Times New Roman"/>
                <a:sym typeface="Times New Roman"/>
              </a:rPr>
              <a:t>management</a:t>
            </a:r>
            <a:r>
              <a:rPr lang="en-US" sz="900" b="0" i="0" u="none" strike="noStrike" cap="none" dirty="0">
                <a:solidFill>
                  <a:srgbClr val="000000"/>
                </a:solidFill>
                <a:latin typeface="Times New Roman"/>
                <a:ea typeface="Times New Roman"/>
                <a:cs typeface="Times New Roman"/>
                <a:sym typeface="Times New Roman"/>
              </a:rPr>
              <a:t> or IM: including not just response but also prevention, detection and lessons learnt (just like the fire brigades developed too!)</a:t>
            </a:r>
          </a:p>
          <a:p>
            <a:pPr marL="95250" marR="0" lvl="0" indent="-171450" algn="l" rtl="0">
              <a:spcBef>
                <a:spcPts val="0"/>
              </a:spcBef>
              <a:spcAft>
                <a:spcPts val="0"/>
              </a:spcAft>
              <a:buClr>
                <a:srgbClr val="000000"/>
              </a:buClr>
              <a:buSzPts val="1200"/>
              <a:buFontTx/>
              <a:buChar char="-"/>
            </a:pPr>
            <a:r>
              <a:rPr lang="en-US" sz="900" b="0" i="0" u="none" strike="noStrike" cap="none" dirty="0">
                <a:solidFill>
                  <a:srgbClr val="000000"/>
                </a:solidFill>
                <a:latin typeface="Times New Roman"/>
                <a:ea typeface="Times New Roman"/>
                <a:cs typeface="Times New Roman"/>
                <a:sym typeface="Times New Roman"/>
              </a:rPr>
              <a:t>and more recently, as the matrix becomes increasingly complex not only connecting security teams but in fact all realms of society worldwide, the need for 21</a:t>
            </a:r>
            <a:r>
              <a:rPr lang="en-US" sz="900" b="0" i="0" u="none" strike="noStrike" cap="none" baseline="30000" dirty="0">
                <a:solidFill>
                  <a:srgbClr val="000000"/>
                </a:solidFill>
                <a:latin typeface="Times New Roman"/>
                <a:ea typeface="Times New Roman"/>
                <a:cs typeface="Times New Roman"/>
                <a:sym typeface="Times New Roman"/>
              </a:rPr>
              <a:t>st</a:t>
            </a:r>
            <a:r>
              <a:rPr lang="en-US" sz="900" b="0" i="0" u="none" strike="noStrike" cap="none" dirty="0">
                <a:solidFill>
                  <a:srgbClr val="000000"/>
                </a:solidFill>
                <a:latin typeface="Times New Roman"/>
                <a:ea typeface="Times New Roman"/>
                <a:cs typeface="Times New Roman"/>
                <a:sym typeface="Times New Roman"/>
              </a:rPr>
              <a:t> century style governance, where “CSIRTs meet politics, business, society”</a:t>
            </a:r>
          </a:p>
          <a:p>
            <a:pPr marL="0" marR="0" lvl="0" indent="0" algn="l" rtl="0">
              <a:spcBef>
                <a:spcPts val="0"/>
              </a:spcBef>
              <a:spcAft>
                <a:spcPts val="0"/>
              </a:spcAft>
              <a:buClr>
                <a:srgbClr val="000000"/>
              </a:buClr>
              <a:buSzPts val="1200"/>
              <a:buFontTx/>
              <a:buNone/>
            </a:pPr>
            <a:r>
              <a:rPr lang="en-US" sz="900" b="0" i="0" u="none" strike="noStrike" cap="none" dirty="0">
                <a:solidFill>
                  <a:srgbClr val="000000"/>
                </a:solidFill>
                <a:latin typeface="Times New Roman"/>
                <a:ea typeface="Times New Roman"/>
                <a:cs typeface="Times New Roman"/>
                <a:sym typeface="Times New Roman"/>
              </a:rPr>
              <a:t>NOTE that 21</a:t>
            </a:r>
            <a:r>
              <a:rPr lang="en-US" sz="900" b="0" i="0" u="none" strike="noStrike" cap="none" baseline="30000" dirty="0">
                <a:solidFill>
                  <a:srgbClr val="000000"/>
                </a:solidFill>
                <a:latin typeface="Times New Roman"/>
                <a:ea typeface="Times New Roman"/>
                <a:cs typeface="Times New Roman"/>
                <a:sym typeface="Times New Roman"/>
              </a:rPr>
              <a:t>st</a:t>
            </a:r>
            <a:r>
              <a:rPr lang="en-US" sz="900" b="0" i="0" u="none" strike="noStrike" cap="none" dirty="0">
                <a:solidFill>
                  <a:srgbClr val="000000"/>
                </a:solidFill>
                <a:latin typeface="Times New Roman"/>
                <a:ea typeface="Times New Roman"/>
                <a:cs typeface="Times New Roman"/>
                <a:sym typeface="Times New Roman"/>
              </a:rPr>
              <a:t> century governance style does not equate old style hierarchical governing: this simply does not work on the Internet, and whenever it’s used seems to lead to compartmentalization, censorship and “shutting off”.</a:t>
            </a:r>
          </a:p>
          <a:p>
            <a:pPr marL="95250" marR="0" lvl="0" indent="-171450" algn="l" rtl="0">
              <a:spcBef>
                <a:spcPts val="0"/>
              </a:spcBef>
              <a:spcAft>
                <a:spcPts val="0"/>
              </a:spcAft>
              <a:buClr>
                <a:srgbClr val="000000"/>
              </a:buClr>
              <a:buSzPts val="1200"/>
              <a:buFontTx/>
              <a:buChar char="-"/>
            </a:pPr>
            <a:endParaRPr lang="en-US" sz="900" b="0" i="0" u="none" strike="noStrike" cap="none" dirty="0">
              <a:solidFill>
                <a:srgbClr val="000000"/>
              </a:solidFill>
              <a:latin typeface="Times New Roman"/>
              <a:ea typeface="Times New Roman"/>
              <a:cs typeface="Times New Roman"/>
              <a:sym typeface="Times New Roman"/>
            </a:endParaRPr>
          </a:p>
          <a:p>
            <a:pPr marL="0" marR="0" lvl="0" indent="-76200" algn="l" rtl="0">
              <a:spcBef>
                <a:spcPts val="0"/>
              </a:spcBef>
              <a:spcAft>
                <a:spcPts val="0"/>
              </a:spcAft>
              <a:buClr>
                <a:srgbClr val="000000"/>
              </a:buClr>
              <a:buSzPts val="1200"/>
              <a:buFont typeface="Times New Roman"/>
              <a:buNone/>
            </a:pPr>
            <a:r>
              <a:rPr lang="en-US" sz="900" b="0" i="0" u="none" strike="noStrike" cap="none" dirty="0">
                <a:solidFill>
                  <a:srgbClr val="000000"/>
                </a:solidFill>
                <a:latin typeface="Times New Roman"/>
                <a:ea typeface="Times New Roman"/>
                <a:cs typeface="Times New Roman"/>
                <a:sym typeface="Times New Roman"/>
              </a:rPr>
              <a:t>Some background info:</a:t>
            </a:r>
          </a:p>
          <a:p>
            <a:pPr marL="0" marR="0" lvl="0" indent="-76200" algn="l" rtl="0">
              <a:spcBef>
                <a:spcPts val="0"/>
              </a:spcBef>
              <a:spcAft>
                <a:spcPts val="0"/>
              </a:spcAft>
              <a:buClr>
                <a:srgbClr val="000000"/>
              </a:buClr>
              <a:buSzPts val="1200"/>
              <a:buFont typeface="Times New Roman"/>
              <a:buNone/>
            </a:pPr>
            <a:r>
              <a:rPr lang="en-US" sz="900" b="0" i="0" u="none" strike="noStrike" cap="none" dirty="0">
                <a:solidFill>
                  <a:srgbClr val="000000"/>
                </a:solidFill>
                <a:latin typeface="Times New Roman"/>
                <a:ea typeface="Times New Roman"/>
                <a:cs typeface="Times New Roman"/>
                <a:sym typeface="Times New Roman"/>
              </a:rPr>
              <a:t>The Internet grew out of an earlier experiment, called ARPANET. Some crazy people (mostly academics) had the idea to connect computers. Only in 1984 global DNS  was introduced by Paul Mockapetris, </a:t>
            </a:r>
            <a:r>
              <a:rPr lang="en-US" sz="900" b="0" i="0" u="none" strike="noStrike" cap="none" dirty="0" err="1">
                <a:solidFill>
                  <a:srgbClr val="000000"/>
                </a:solidFill>
                <a:latin typeface="Times New Roman"/>
                <a:ea typeface="Times New Roman"/>
                <a:cs typeface="Times New Roman"/>
                <a:sym typeface="Times New Roman"/>
              </a:rPr>
              <a:t>Zaw</a:t>
            </a:r>
            <a:r>
              <a:rPr lang="en-US" sz="900" b="0" i="0" u="none" strike="noStrike" cap="none" dirty="0">
                <a:solidFill>
                  <a:srgbClr val="000000"/>
                </a:solidFill>
                <a:latin typeface="Times New Roman"/>
                <a:ea typeface="Times New Roman"/>
                <a:cs typeface="Times New Roman"/>
                <a:sym typeface="Times New Roman"/>
              </a:rPr>
              <a:t>-Sing Hu and Jon </a:t>
            </a:r>
            <a:r>
              <a:rPr lang="en-US" sz="900" b="0" i="0" u="none" strike="noStrike" cap="none" dirty="0" err="1">
                <a:solidFill>
                  <a:srgbClr val="000000"/>
                </a:solidFill>
                <a:latin typeface="Times New Roman"/>
                <a:ea typeface="Times New Roman"/>
                <a:cs typeface="Times New Roman"/>
                <a:sym typeface="Times New Roman"/>
              </a:rPr>
              <a:t>Postel</a:t>
            </a:r>
            <a:r>
              <a:rPr lang="en-US" sz="900" b="0" i="0" u="none" strike="noStrike" cap="none" dirty="0">
                <a:solidFill>
                  <a:srgbClr val="000000"/>
                </a:solidFill>
                <a:latin typeface="Times New Roman"/>
                <a:ea typeface="Times New Roman"/>
                <a:cs typeface="Times New Roman"/>
                <a:sym typeface="Times New Roman"/>
              </a:rPr>
              <a:t>, which made scaling possible (before that we had host files). The first “cybercrime” (not intended as such) happened in 1988, when the Morris Worm paralyzed the net. This led to the creation of the first Computer Emergency Response Team CERT (now called CERT/CC). Others followed and already one year later FIRST was founded.</a:t>
            </a:r>
            <a:br>
              <a:rPr lang="en-US" sz="900" b="0" i="0" u="none" strike="noStrike" cap="none" dirty="0">
                <a:solidFill>
                  <a:srgbClr val="000000"/>
                </a:solidFill>
                <a:latin typeface="Times New Roman"/>
                <a:ea typeface="Times New Roman"/>
                <a:cs typeface="Times New Roman"/>
                <a:sym typeface="Times New Roman"/>
              </a:rPr>
            </a:br>
            <a:r>
              <a:rPr lang="en-US" sz="900" b="0" i="0" u="none" strike="noStrike" cap="none" dirty="0">
                <a:solidFill>
                  <a:srgbClr val="000000"/>
                </a:solidFill>
                <a:latin typeface="Times New Roman"/>
                <a:ea typeface="Times New Roman"/>
                <a:cs typeface="Times New Roman"/>
                <a:sym typeface="Times New Roman"/>
              </a:rPr>
              <a:t>The Internet really started to take off in the mid 90s and many hackers turned to it (there was hacking before the Internet). In 1996, Aleph One published his paper “</a:t>
            </a:r>
            <a:r>
              <a:rPr lang="en-IE" dirty="0"/>
              <a:t>Smashing The Stack For Fun And Profit</a:t>
            </a:r>
            <a:r>
              <a:rPr lang="en-US" sz="900" b="0" i="0" u="none" strike="noStrike" cap="none" dirty="0">
                <a:solidFill>
                  <a:srgbClr val="000000"/>
                </a:solidFill>
                <a:latin typeface="Times New Roman"/>
                <a:ea typeface="Times New Roman"/>
                <a:cs typeface="Times New Roman"/>
                <a:sym typeface="Times New Roman"/>
              </a:rPr>
              <a:t>” in the </a:t>
            </a:r>
            <a:r>
              <a:rPr lang="en-US" sz="900" b="0" i="0" u="none" strike="noStrike" cap="none" dirty="0" err="1">
                <a:solidFill>
                  <a:srgbClr val="000000"/>
                </a:solidFill>
                <a:latin typeface="Times New Roman"/>
                <a:ea typeface="Times New Roman"/>
                <a:cs typeface="Times New Roman"/>
                <a:sym typeface="Times New Roman"/>
              </a:rPr>
              <a:t>Phrack</a:t>
            </a:r>
            <a:r>
              <a:rPr lang="en-US" sz="900" b="0" i="0" u="none" strike="noStrike" cap="none" dirty="0">
                <a:solidFill>
                  <a:srgbClr val="000000"/>
                </a:solidFill>
                <a:latin typeface="Times New Roman"/>
                <a:ea typeface="Times New Roman"/>
                <a:cs typeface="Times New Roman"/>
                <a:sym typeface="Times New Roman"/>
              </a:rPr>
              <a:t> magazine. His techniques showed how to exploit a very common security hole (a buffer overflow). The problem remains with us today. In 1998 the CSIRT handbook was made public by Kossakowski, Stikvoort &amp; West-Brown. The term CSIRT was coined by them to circumvent the term CERT, which was trademarked by CMU (host to CERT/CC). All the rest is recent history. </a:t>
            </a:r>
          </a:p>
        </p:txBody>
      </p:sp>
      <p:sp>
        <p:nvSpPr>
          <p:cNvPr id="4" name="Slide Number Placeholder 3"/>
          <p:cNvSpPr>
            <a:spLocks noGrp="1"/>
          </p:cNvSpPr>
          <p:nvPr>
            <p:ph type="sldNum" sz="quarter" idx="5"/>
          </p:nvPr>
        </p:nvSpPr>
        <p:spPr/>
        <p:txBody>
          <a:bodyPr/>
          <a:lstStyle/>
          <a:p>
            <a:fld id="{9CBC110B-1C27-4A5B-8007-E6BF4BB6C5F7}" type="slidenum">
              <a:rPr lang="en-GB" smtClean="0"/>
              <a:t>9</a:t>
            </a:fld>
            <a:endParaRPr lang="en-GB"/>
          </a:p>
        </p:txBody>
      </p:sp>
    </p:spTree>
    <p:extLst>
      <p:ext uri="{BB962C8B-B14F-4D97-AF65-F5344CB8AC3E}">
        <p14:creationId xmlns:p14="http://schemas.microsoft.com/office/powerpoint/2010/main" val="24652702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hyperlink" Target="https://creativecommons.org/licenses/by-nc-sa/4.0/" TargetMode="Externa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11911"/>
            <a:ext cx="9144000" cy="5138928"/>
          </a:xfrm>
          <a:prstGeom prst="rect">
            <a:avLst/>
          </a:prstGeom>
        </p:spPr>
      </p:pic>
      <p:sp>
        <p:nvSpPr>
          <p:cNvPr id="17" name="Text Placeholder 4"/>
          <p:cNvSpPr>
            <a:spLocks noGrp="1"/>
          </p:cNvSpPr>
          <p:nvPr>
            <p:ph type="body" sz="quarter" idx="11" hasCustomPrompt="1"/>
          </p:nvPr>
        </p:nvSpPr>
        <p:spPr>
          <a:xfrm>
            <a:off x="697644" y="2844785"/>
            <a:ext cx="3822700" cy="281467"/>
          </a:xfrm>
        </p:spPr>
        <p:txBody>
          <a:bodyPr>
            <a:noAutofit/>
          </a:bodyPr>
          <a:lstStyle>
            <a:lvl1pPr marL="0" indent="0">
              <a:buNone/>
              <a:defRPr sz="1600" b="0" baseline="0">
                <a:solidFill>
                  <a:schemeClr val="bg1"/>
                </a:solidFill>
              </a:defRPr>
            </a:lvl1pPr>
          </a:lstStyle>
          <a:p>
            <a:pPr lvl="0"/>
            <a:r>
              <a:rPr lang="en-US" dirty="0"/>
              <a:t>Trainer(s)</a:t>
            </a:r>
          </a:p>
        </p:txBody>
      </p:sp>
      <p:sp>
        <p:nvSpPr>
          <p:cNvPr id="19" name="Text Placeholder 10"/>
          <p:cNvSpPr>
            <a:spLocks noGrp="1"/>
          </p:cNvSpPr>
          <p:nvPr>
            <p:ph type="body" sz="quarter" idx="17" hasCustomPrompt="1"/>
          </p:nvPr>
        </p:nvSpPr>
        <p:spPr>
          <a:xfrm>
            <a:off x="697644" y="2250908"/>
            <a:ext cx="6984756" cy="376599"/>
          </a:xfrm>
        </p:spPr>
        <p:txBody>
          <a:bodyPr>
            <a:normAutofit/>
          </a:bodyPr>
          <a:lstStyle>
            <a:lvl1pPr marL="0" indent="0">
              <a:buNone/>
              <a:defRPr sz="1800" b="1">
                <a:solidFill>
                  <a:srgbClr val="7E4792"/>
                </a:solidFill>
              </a:defRPr>
            </a:lvl1pPr>
          </a:lstStyle>
          <a:p>
            <a:pPr lvl="0"/>
            <a:r>
              <a:rPr lang="en-US" dirty="0"/>
              <a:t>Subtitle</a:t>
            </a:r>
          </a:p>
        </p:txBody>
      </p:sp>
      <p:sp>
        <p:nvSpPr>
          <p:cNvPr id="20" name="Text Placeholder 10"/>
          <p:cNvSpPr>
            <a:spLocks noGrp="1"/>
          </p:cNvSpPr>
          <p:nvPr>
            <p:ph type="body" sz="quarter" idx="14" hasCustomPrompt="1"/>
          </p:nvPr>
        </p:nvSpPr>
        <p:spPr>
          <a:xfrm>
            <a:off x="697644" y="1842241"/>
            <a:ext cx="6984756" cy="426979"/>
          </a:xfrm>
        </p:spPr>
        <p:txBody>
          <a:bodyPr>
            <a:noAutofit/>
          </a:bodyPr>
          <a:lstStyle>
            <a:lvl1pPr marL="0" indent="0">
              <a:lnSpc>
                <a:spcPct val="70000"/>
              </a:lnSpc>
              <a:buNone/>
              <a:defRPr sz="2400" b="1">
                <a:solidFill>
                  <a:srgbClr val="D01384"/>
                </a:solidFill>
              </a:defRPr>
            </a:lvl1pPr>
          </a:lstStyle>
          <a:p>
            <a:pPr lvl="0"/>
            <a:r>
              <a:rPr lang="en-US" dirty="0"/>
              <a:t>Title</a:t>
            </a:r>
          </a:p>
        </p:txBody>
      </p:sp>
      <p:sp>
        <p:nvSpPr>
          <p:cNvPr id="25" name="Text Placeholder 6"/>
          <p:cNvSpPr>
            <a:spLocks noGrp="1"/>
          </p:cNvSpPr>
          <p:nvPr>
            <p:ph type="body" sz="quarter" idx="12" hasCustomPrompt="1"/>
          </p:nvPr>
        </p:nvSpPr>
        <p:spPr>
          <a:xfrm>
            <a:off x="697643" y="3220645"/>
            <a:ext cx="3822701" cy="283620"/>
          </a:xfrm>
        </p:spPr>
        <p:txBody>
          <a:bodyPr>
            <a:normAutofit/>
          </a:bodyPr>
          <a:lstStyle>
            <a:lvl1pPr marL="0" indent="0">
              <a:buNone/>
              <a:defRPr sz="1600">
                <a:solidFill>
                  <a:schemeClr val="bg1"/>
                </a:solidFill>
              </a:defRPr>
            </a:lvl1pPr>
          </a:lstStyle>
          <a:p>
            <a:pPr lvl="0"/>
            <a:r>
              <a:rPr lang="en-US" dirty="0"/>
              <a:t>Location</a:t>
            </a:r>
            <a:endParaRPr lang="en-GB" dirty="0"/>
          </a:p>
        </p:txBody>
      </p:sp>
      <p:sp>
        <p:nvSpPr>
          <p:cNvPr id="26" name="Text Placeholder 6"/>
          <p:cNvSpPr>
            <a:spLocks noGrp="1"/>
          </p:cNvSpPr>
          <p:nvPr>
            <p:ph type="body" sz="quarter" idx="18" hasCustomPrompt="1"/>
          </p:nvPr>
        </p:nvSpPr>
        <p:spPr>
          <a:xfrm>
            <a:off x="697643" y="3525853"/>
            <a:ext cx="3822701" cy="266500"/>
          </a:xfrm>
        </p:spPr>
        <p:txBody>
          <a:bodyPr anchor="ctr">
            <a:normAutofit/>
          </a:bodyPr>
          <a:lstStyle>
            <a:lvl1pPr marL="0" indent="0">
              <a:buNone/>
              <a:defRPr sz="1600">
                <a:solidFill>
                  <a:schemeClr val="bg1"/>
                </a:solidFill>
              </a:defRPr>
            </a:lvl1pPr>
          </a:lstStyle>
          <a:p>
            <a:pPr lvl="0"/>
            <a:r>
              <a:rPr lang="en-US" dirty="0"/>
              <a:t>Date</a:t>
            </a:r>
            <a:endParaRPr lang="en-GB" dirty="0"/>
          </a:p>
        </p:txBody>
      </p:sp>
      <p:pic>
        <p:nvPicPr>
          <p:cNvPr id="6" name="Picture 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97643" y="531421"/>
            <a:ext cx="2376301" cy="937335"/>
          </a:xfrm>
          <a:prstGeom prst="rect">
            <a:avLst/>
          </a:prstGeom>
        </p:spPr>
      </p:pic>
      <p:sp>
        <p:nvSpPr>
          <p:cNvPr id="11" name="Rectangle 10">
            <a:extLst>
              <a:ext uri="{FF2B5EF4-FFF2-40B4-BE49-F238E27FC236}">
                <a16:creationId xmlns:a16="http://schemas.microsoft.com/office/drawing/2014/main" id="{54D7E84D-2728-9940-BE06-6899257BB4C7}"/>
              </a:ext>
            </a:extLst>
          </p:cNvPr>
          <p:cNvSpPr/>
          <p:nvPr userDrawn="1"/>
        </p:nvSpPr>
        <p:spPr>
          <a:xfrm>
            <a:off x="680519" y="4011484"/>
            <a:ext cx="8173026" cy="800219"/>
          </a:xfrm>
          <a:prstGeom prst="rect">
            <a:avLst/>
          </a:prstGeom>
        </p:spPr>
        <p:txBody>
          <a:bodyPr wrap="square">
            <a:spAutoFit/>
          </a:bodyPr>
          <a:lstStyle/>
          <a:p>
            <a:r>
              <a:rPr lang="en-US" sz="1600" b="1" dirty="0">
                <a:solidFill>
                  <a:schemeClr val="bg1"/>
                </a:solidFill>
              </a:rPr>
              <a:t>Authors: Serge </a:t>
            </a:r>
            <a:r>
              <a:rPr lang="en-US" sz="1600" b="1" dirty="0" err="1">
                <a:solidFill>
                  <a:schemeClr val="bg1"/>
                </a:solidFill>
              </a:rPr>
              <a:t>Droz</a:t>
            </a:r>
            <a:r>
              <a:rPr lang="en-US" sz="1600" b="1" dirty="0">
                <a:solidFill>
                  <a:schemeClr val="bg1"/>
                </a:solidFill>
              </a:rPr>
              <a:t>, Jaap van </a:t>
            </a:r>
            <a:r>
              <a:rPr lang="en-US" sz="1600" b="1" dirty="0" err="1">
                <a:solidFill>
                  <a:schemeClr val="bg1"/>
                </a:solidFill>
              </a:rPr>
              <a:t>Ginkel</a:t>
            </a:r>
            <a:r>
              <a:rPr lang="en-US" sz="1600" b="1" dirty="0">
                <a:solidFill>
                  <a:schemeClr val="bg1"/>
                </a:solidFill>
              </a:rPr>
              <a:t>, </a:t>
            </a:r>
            <a:r>
              <a:rPr lang="en-US" sz="1600" b="1" dirty="0" err="1">
                <a:solidFill>
                  <a:schemeClr val="bg1"/>
                </a:solidFill>
              </a:rPr>
              <a:t>Sigita</a:t>
            </a:r>
            <a:r>
              <a:rPr lang="en-US" sz="1600" b="1" dirty="0">
                <a:solidFill>
                  <a:schemeClr val="bg1"/>
                </a:solidFill>
              </a:rPr>
              <a:t> </a:t>
            </a:r>
            <a:r>
              <a:rPr lang="en-US" sz="1600" b="1" dirty="0" err="1">
                <a:solidFill>
                  <a:schemeClr val="bg1"/>
                </a:solidFill>
              </a:rPr>
              <a:t>Jurkynaitė</a:t>
            </a:r>
            <a:r>
              <a:rPr lang="en-US" sz="1600" b="1" dirty="0">
                <a:solidFill>
                  <a:schemeClr val="bg1"/>
                </a:solidFill>
              </a:rPr>
              <a:t> &amp; Don Stikvoort</a:t>
            </a:r>
          </a:p>
          <a:p>
            <a:endParaRPr lang="en-US" sz="400" dirty="0">
              <a:solidFill>
                <a:schemeClr val="bg1"/>
              </a:solidFill>
            </a:endParaRPr>
          </a:p>
          <a:p>
            <a:r>
              <a:rPr lang="en-US" sz="1300" dirty="0">
                <a:solidFill>
                  <a:schemeClr val="bg1"/>
                </a:solidFill>
              </a:rPr>
              <a:t>Version: 7.2 (full update by </a:t>
            </a:r>
            <a:r>
              <a:rPr lang="en-US" sz="1300" dirty="0" err="1">
                <a:solidFill>
                  <a:schemeClr val="bg1"/>
                </a:solidFill>
              </a:rPr>
              <a:t>Sigita</a:t>
            </a:r>
            <a:r>
              <a:rPr lang="en-US" sz="1300" dirty="0">
                <a:solidFill>
                  <a:schemeClr val="bg1"/>
                </a:solidFill>
              </a:rPr>
              <a:t> </a:t>
            </a:r>
            <a:r>
              <a:rPr lang="en-US" sz="1300" dirty="0" err="1">
                <a:solidFill>
                  <a:schemeClr val="bg1"/>
                </a:solidFill>
              </a:rPr>
              <a:t>Jurkynaitė</a:t>
            </a:r>
            <a:r>
              <a:rPr lang="en-US" sz="1300" dirty="0">
                <a:solidFill>
                  <a:schemeClr val="bg1"/>
                </a:solidFill>
              </a:rPr>
              <a:t> &amp; Don Stikvoort, Nov’23-May’24)</a:t>
            </a:r>
          </a:p>
          <a:p>
            <a:r>
              <a:rPr lang="en-GB" sz="1300" dirty="0">
                <a:solidFill>
                  <a:schemeClr val="bg1"/>
                </a:solidFill>
              </a:rPr>
              <a:t>This work is licensed under a </a:t>
            </a:r>
            <a:r>
              <a:rPr lang="en-GB" sz="1300" dirty="0">
                <a:solidFill>
                  <a:schemeClr val="bg1"/>
                </a:solidFill>
                <a:hlinkClick r:id="rId4">
                  <a:extLst>
                    <a:ext uri="{A12FA001-AC4F-418D-AE19-62706E023703}">
                      <ahyp:hlinkClr xmlns:ahyp="http://schemas.microsoft.com/office/drawing/2018/hyperlinkcolor" val="tx"/>
                    </a:ext>
                  </a:extLst>
                </a:hlinkClick>
              </a:rPr>
              <a:t>Creative Commons Attribution-NonCommercial-ShareAlike 4.0 International License</a:t>
            </a:r>
            <a:endParaRPr lang="en-US" sz="1300" dirty="0">
              <a:solidFill>
                <a:schemeClr val="bg1"/>
              </a:solidFill>
            </a:endParaRPr>
          </a:p>
        </p:txBody>
      </p:sp>
    </p:spTree>
    <p:extLst>
      <p:ext uri="{BB962C8B-B14F-4D97-AF65-F5344CB8AC3E}">
        <p14:creationId xmlns:p14="http://schemas.microsoft.com/office/powerpoint/2010/main" val="416442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2286"/>
            <a:ext cx="9144000" cy="5138928"/>
          </a:xfrm>
          <a:prstGeom prst="rect">
            <a:avLst/>
          </a:prstGeom>
        </p:spPr>
      </p:pic>
      <p:sp>
        <p:nvSpPr>
          <p:cNvPr id="19" name="Text Placeholder 10"/>
          <p:cNvSpPr>
            <a:spLocks noGrp="1"/>
          </p:cNvSpPr>
          <p:nvPr>
            <p:ph type="body" sz="quarter" idx="17" hasCustomPrompt="1"/>
          </p:nvPr>
        </p:nvSpPr>
        <p:spPr>
          <a:xfrm>
            <a:off x="697644" y="2250908"/>
            <a:ext cx="6984756" cy="376599"/>
          </a:xfrm>
        </p:spPr>
        <p:txBody>
          <a:bodyPr>
            <a:normAutofit/>
          </a:bodyPr>
          <a:lstStyle>
            <a:lvl1pPr marL="0" indent="0">
              <a:buNone/>
              <a:defRPr sz="1800" b="1">
                <a:solidFill>
                  <a:srgbClr val="7E4792"/>
                </a:solidFill>
              </a:defRPr>
            </a:lvl1pPr>
          </a:lstStyle>
          <a:p>
            <a:pPr lvl="0"/>
            <a:r>
              <a:rPr lang="en-US" dirty="0"/>
              <a:t>Subtitle</a:t>
            </a:r>
          </a:p>
        </p:txBody>
      </p:sp>
      <p:sp>
        <p:nvSpPr>
          <p:cNvPr id="20" name="Text Placeholder 10"/>
          <p:cNvSpPr>
            <a:spLocks noGrp="1"/>
          </p:cNvSpPr>
          <p:nvPr>
            <p:ph type="body" sz="quarter" idx="14" hasCustomPrompt="1"/>
          </p:nvPr>
        </p:nvSpPr>
        <p:spPr>
          <a:xfrm>
            <a:off x="697644" y="1842241"/>
            <a:ext cx="6984756" cy="426979"/>
          </a:xfrm>
        </p:spPr>
        <p:txBody>
          <a:bodyPr>
            <a:noAutofit/>
          </a:bodyPr>
          <a:lstStyle>
            <a:lvl1pPr marL="0" indent="0">
              <a:lnSpc>
                <a:spcPct val="70000"/>
              </a:lnSpc>
              <a:buNone/>
              <a:defRPr sz="2400" b="1">
                <a:solidFill>
                  <a:srgbClr val="D01384"/>
                </a:solidFill>
              </a:defRPr>
            </a:lvl1pPr>
          </a:lstStyle>
          <a:p>
            <a:pPr lvl="0"/>
            <a:r>
              <a:rPr lang="en-US" dirty="0"/>
              <a:t>Chapter Title</a:t>
            </a:r>
          </a:p>
        </p:txBody>
      </p:sp>
      <p:pic>
        <p:nvPicPr>
          <p:cNvPr id="6" name="Picture 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97643" y="531421"/>
            <a:ext cx="2376301" cy="937335"/>
          </a:xfrm>
          <a:prstGeom prst="rect">
            <a:avLst/>
          </a:prstGeom>
        </p:spPr>
      </p:pic>
    </p:spTree>
    <p:extLst>
      <p:ext uri="{BB962C8B-B14F-4D97-AF65-F5344CB8AC3E}">
        <p14:creationId xmlns:p14="http://schemas.microsoft.com/office/powerpoint/2010/main" val="3204726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1800">
                <a:latin typeface="+mn-lt"/>
              </a:defRPr>
            </a:lvl1pPr>
            <a:lvl2pPr>
              <a:defRPr>
                <a:solidFill>
                  <a:srgbClr val="004361"/>
                </a:solidFill>
                <a:latin typeface="+mn-lt"/>
              </a:defRPr>
            </a:lvl2pPr>
            <a:lvl3pPr>
              <a:defRPr>
                <a:solidFill>
                  <a:srgbClr val="003F5E"/>
                </a:solidFill>
                <a:latin typeface="+mn-lt"/>
              </a:defRPr>
            </a:lvl3pPr>
            <a:lvl4pPr>
              <a:defRPr>
                <a:latin typeface="+mn-lt"/>
              </a:defRPr>
            </a:lvl4pPr>
          </a:lstStyle>
          <a:p>
            <a:pPr lvl="0"/>
            <a:r>
              <a:rPr lang="en-US" dirty="0"/>
              <a:t>Edit Master text styles</a:t>
            </a:r>
          </a:p>
          <a:p>
            <a:pPr lvl="1"/>
            <a:r>
              <a:rPr lang="en-US" dirty="0"/>
              <a:t>Second level</a:t>
            </a:r>
          </a:p>
          <a:p>
            <a:pPr lvl="2"/>
            <a:r>
              <a:rPr lang="en-US" dirty="0"/>
              <a:t>Third level</a:t>
            </a:r>
          </a:p>
        </p:txBody>
      </p:sp>
      <p:sp>
        <p:nvSpPr>
          <p:cNvPr id="4" name="Slide Number Placeholder 4"/>
          <p:cNvSpPr>
            <a:spLocks noGrp="1"/>
          </p:cNvSpPr>
          <p:nvPr>
            <p:ph type="sldNum" sz="quarter" idx="4"/>
          </p:nvPr>
        </p:nvSpPr>
        <p:spPr>
          <a:xfrm>
            <a:off x="6732039" y="4809533"/>
            <a:ext cx="2057400" cy="274637"/>
          </a:xfrm>
          <a:prstGeom prst="rect">
            <a:avLst/>
          </a:prstGeom>
        </p:spPr>
        <p:txBody>
          <a:bodyPr vert="horz" lIns="91440" tIns="45720" rIns="91440" bIns="45720" rtlCol="0" anchor="ctr"/>
          <a:lstStyle>
            <a:lvl1pPr algn="r">
              <a:defRPr sz="1000">
                <a:solidFill>
                  <a:schemeClr val="tx1">
                    <a:tint val="75000"/>
                  </a:schemeClr>
                </a:solidFill>
              </a:defRPr>
            </a:lvl1pPr>
          </a:lstStyle>
          <a:p>
            <a:fld id="{9E7CA0F2-EE66-4F60-8C00-E0BE38E7AEC5}" type="slidenum">
              <a:rPr lang="en-GB" smtClean="0"/>
              <a:pPr/>
              <a:t>‹#›</a:t>
            </a:fld>
            <a:endParaRPr lang="en-GB" dirty="0"/>
          </a:p>
        </p:txBody>
      </p:sp>
      <p:sp>
        <p:nvSpPr>
          <p:cNvPr id="5" name="Title Placeholder 1"/>
          <p:cNvSpPr>
            <a:spLocks noGrp="1"/>
          </p:cNvSpPr>
          <p:nvPr>
            <p:ph type="title"/>
          </p:nvPr>
        </p:nvSpPr>
        <p:spPr>
          <a:xfrm>
            <a:off x="350201" y="131562"/>
            <a:ext cx="6437461" cy="695826"/>
          </a:xfrm>
          <a:prstGeom prst="rect">
            <a:avLst/>
          </a:prstGeom>
        </p:spPr>
        <p:txBody>
          <a:bodyPr vert="horz" lIns="91440" tIns="45720" rIns="91440" bIns="45720" rtlCol="0" anchor="ctr">
            <a:normAutofit/>
          </a:bodyPr>
          <a:lstStyle>
            <a:lvl1pPr>
              <a:defRPr sz="1800"/>
            </a:lvl1pPr>
          </a:lstStyle>
          <a:p>
            <a:r>
              <a:rPr lang="en-US" dirty="0"/>
              <a:t>Click to edit Master title style</a:t>
            </a:r>
            <a:endParaRPr lang="en-GB" dirty="0"/>
          </a:p>
        </p:txBody>
      </p:sp>
    </p:spTree>
    <p:extLst>
      <p:ext uri="{BB962C8B-B14F-4D97-AF65-F5344CB8AC3E}">
        <p14:creationId xmlns:p14="http://schemas.microsoft.com/office/powerpoint/2010/main" val="263139938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5" cstate="print">
            <a:extLst>
              <a:ext uri="{28A0092B-C50C-407E-A947-70E740481C1C}">
                <a14:useLocalDpi xmlns:a14="http://schemas.microsoft.com/office/drawing/2010/main"/>
              </a:ext>
            </a:extLst>
          </a:blip>
          <a:srcRect l="-39167" r="-20208"/>
          <a:stretch/>
        </p:blipFill>
        <p:spPr>
          <a:xfrm>
            <a:off x="-2180" y="0"/>
            <a:ext cx="9144000" cy="959926"/>
          </a:xfrm>
          <a:prstGeom prst="rect">
            <a:avLst/>
          </a:prstGeom>
          <a:solidFill>
            <a:srgbClr val="0C2C52"/>
          </a:solidFill>
        </p:spPr>
      </p:pic>
      <p:sp>
        <p:nvSpPr>
          <p:cNvPr id="2" name="Title Placeholder 1"/>
          <p:cNvSpPr>
            <a:spLocks noGrp="1"/>
          </p:cNvSpPr>
          <p:nvPr>
            <p:ph type="title"/>
          </p:nvPr>
        </p:nvSpPr>
        <p:spPr>
          <a:xfrm>
            <a:off x="350201" y="131562"/>
            <a:ext cx="6437461" cy="695826"/>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p:cNvSpPr>
            <a:spLocks noGrp="1"/>
          </p:cNvSpPr>
          <p:nvPr>
            <p:ph type="body" idx="1"/>
          </p:nvPr>
        </p:nvSpPr>
        <p:spPr>
          <a:xfrm>
            <a:off x="350201" y="1149765"/>
            <a:ext cx="8439238" cy="348972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p:txBody>
      </p:sp>
      <p:cxnSp>
        <p:nvCxnSpPr>
          <p:cNvPr id="13" name="Straight Connector 12"/>
          <p:cNvCxnSpPr/>
          <p:nvPr userDrawn="1"/>
        </p:nvCxnSpPr>
        <p:spPr>
          <a:xfrm>
            <a:off x="426877" y="4809935"/>
            <a:ext cx="8362562" cy="0"/>
          </a:xfrm>
          <a:prstGeom prst="line">
            <a:avLst/>
          </a:prstGeom>
          <a:ln w="3175" cap="rnd">
            <a:solidFill>
              <a:srgbClr val="2D6B96"/>
            </a:solidFill>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4"/>
          </p:nvPr>
        </p:nvSpPr>
        <p:spPr>
          <a:xfrm>
            <a:off x="6732039" y="4809533"/>
            <a:ext cx="2057400" cy="274637"/>
          </a:xfrm>
          <a:prstGeom prst="rect">
            <a:avLst/>
          </a:prstGeom>
        </p:spPr>
        <p:txBody>
          <a:bodyPr vert="horz" lIns="91440" tIns="45720" rIns="91440" bIns="45720" rtlCol="0" anchor="ctr"/>
          <a:lstStyle>
            <a:lvl1pPr algn="r">
              <a:defRPr sz="1000">
                <a:solidFill>
                  <a:schemeClr val="tx1">
                    <a:tint val="75000"/>
                  </a:schemeClr>
                </a:solidFill>
              </a:defRPr>
            </a:lvl1pPr>
          </a:lstStyle>
          <a:p>
            <a:fld id="{9E7CA0F2-EE66-4F60-8C00-E0BE38E7AEC5}" type="slidenum">
              <a:rPr lang="en-GB" smtClean="0"/>
              <a:pPr/>
              <a:t>‹#›</a:t>
            </a:fld>
            <a:endParaRPr lang="en-GB" dirty="0"/>
          </a:p>
        </p:txBody>
      </p:sp>
      <p:pic>
        <p:nvPicPr>
          <p:cNvPr id="10" name="Picture 9"/>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7229345" y="176316"/>
            <a:ext cx="1537117" cy="606318"/>
          </a:xfrm>
          <a:prstGeom prst="rect">
            <a:avLst/>
          </a:prstGeom>
        </p:spPr>
      </p:pic>
    </p:spTree>
    <p:extLst>
      <p:ext uri="{BB962C8B-B14F-4D97-AF65-F5344CB8AC3E}">
        <p14:creationId xmlns:p14="http://schemas.microsoft.com/office/powerpoint/2010/main" val="176233165"/>
      </p:ext>
    </p:extLst>
  </p:cSld>
  <p:clrMap bg1="lt1" tx1="dk1" bg2="lt2" tx2="dk2" accent1="accent1" accent2="accent2" accent3="accent3" accent4="accent4" accent5="accent5" accent6="accent6" hlink="hlink" folHlink="folHlink"/>
  <p:sldLayoutIdLst>
    <p:sldLayoutId id="2147483658" r:id="rId1"/>
    <p:sldLayoutId id="2147483663" r:id="rId2"/>
    <p:sldLayoutId id="2147483650" r:id="rId3"/>
  </p:sldLayoutIdLst>
  <p:hf hdr="0" dt="0"/>
  <p:txStyles>
    <p:titleStyle>
      <a:lvl1pPr algn="l" defTabSz="685800" rtl="0" eaLnBrk="1" latinLnBrk="0" hangingPunct="1">
        <a:lnSpc>
          <a:spcPct val="90000"/>
        </a:lnSpc>
        <a:spcBef>
          <a:spcPct val="0"/>
        </a:spcBef>
        <a:buNone/>
        <a:defRPr sz="1900" b="1" kern="1200">
          <a:solidFill>
            <a:schemeClr val="bg1"/>
          </a:solidFill>
          <a:latin typeface="+mn-lt"/>
          <a:ea typeface="Verdana" panose="020B0604030504040204" pitchFamily="34" charset="0"/>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rgbClr val="153D6E"/>
          </a:solidFill>
          <a:latin typeface="+mn-lt"/>
          <a:ea typeface="Verdana" panose="020B0604030504040204" pitchFamily="34" charset="0"/>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400" kern="1200">
          <a:solidFill>
            <a:srgbClr val="153D6E"/>
          </a:solidFill>
          <a:latin typeface="+mn-lt"/>
          <a:ea typeface="Verdana" panose="020B0604030504040204" pitchFamily="34" charset="0"/>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hyperlink" Target="https://unsplash.com/search/photos/teamwork?utm_source=unsplash&amp;utm_medium=referral&amp;utm_content=creditCopyText" TargetMode="External"/><Relationship Id="rId4" Type="http://schemas.openxmlformats.org/officeDocument/2006/relationships/hyperlink" Target="https://unsplash.com/photos/Ev1XqeVL2wI?utm_source=unsplash&amp;utm_medium=referral&amp;utm_content=creditCopyText"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unsplash.com/photos/G2QYE9czCEw?utm_source=unsplash&amp;utm_medium=referral&amp;utm_content=creditCopyText"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9.jpeg"/><Relationship Id="rId4" Type="http://schemas.openxmlformats.org/officeDocument/2006/relationships/hyperlink" Target="https://unsplash.com/search/photos/trust?utm_source=unsplash&amp;utm_medium=referral&amp;utm_content=creditCopyText"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mailto:security-operations@cert.org"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8" Type="http://schemas.openxmlformats.org/officeDocument/2006/relationships/hyperlink" Target="https://opencsirt.org/csirt-maturity/sim3-and-references/"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sim3-check.opencsirt.org/"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www.first.org/standards/frameworks/csirts/csirt_services_framework_v2.1"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unsplash.com/photos/slbOcNlWNHA?utm_source=unsplash&amp;utm_medium=referral&amp;utm_content=creditCopyText"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1.jpeg"/><Relationship Id="rId4" Type="http://schemas.openxmlformats.org/officeDocument/2006/relationships/hyperlink" Target="https://unsplash.com/search/photos/orchestra?utm_source=unsplash&amp;utm_medium=referral&amp;utm_content=creditCopyText"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unsplash.com/photos/HQzQB-dPpgo?utm_source=unsplash&amp;utm_medium=referral&amp;utm_content=creditCopyText"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12.jpeg"/><Relationship Id="rId4" Type="http://schemas.openxmlformats.org/officeDocument/2006/relationships/hyperlink" Target="https://unsplash.com/search/photos/teamwork?utm_source=unsplash&amp;utm_medium=referral&amp;utm_content=creditCopyText"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hyperlink" Target="https://unsplash.com/search/photos/pyramid?utm_source=unsplash&amp;utm_medium=referral&amp;utm_content=creditCopyText" TargetMode="External"/><Relationship Id="rId4" Type="http://schemas.openxmlformats.org/officeDocument/2006/relationships/hyperlink" Target="https://unsplash.com/photos/boyXZfqpwpU?utm_source=unsplash&amp;utm_medium=referral&amp;utm_content=creditCopyText" TargetMode="Externa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s://resources.sei.cmu.edu/asset_files/WhitePaper/2002_019_001_53048.pdf"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hyperlink" Target="https://www.first.org/standards/frameworks/csirts/csirt_services_framework_v2.1"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s://unsplash.com/photos/MsZqxEj0XV8?utm_source=unsplash&amp;utm_medium=referral&amp;utm_content=creditCopyText"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 Id="rId5" Type="http://schemas.openxmlformats.org/officeDocument/2006/relationships/image" Target="../media/image17.jpeg"/><Relationship Id="rId4" Type="http://schemas.openxmlformats.org/officeDocument/2006/relationships/hyperlink" Target="https://unsplash.com/search/photos/firebrigade?utm_source=unsplash&amp;utm_medium=referral&amp;utm_content=creditCopyText"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hyperlink" Target="https://www.first.org/standards/frameworks/psirts/FIRST_PSIRT_Services_Framework_v1.1.pdf"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s://unsplash.com/@onurbinay?utm_content=creditCopyText&amp;utm_medium=referral&amp;utm_source=unsplash" TargetMode="External"/><Relationship Id="rId7" Type="http://schemas.openxmlformats.org/officeDocument/2006/relationships/hyperlink" Target="https://unsplash.com/search/photos/firebrigade?utm_source=unsplash&amp;utm_medium=referral&amp;utm_content=creditCopyText"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image" Target="../media/image19.jpeg"/><Relationship Id="rId5" Type="http://schemas.openxmlformats.org/officeDocument/2006/relationships/image" Target="../media/image18.tiff"/><Relationship Id="rId4" Type="http://schemas.openxmlformats.org/officeDocument/2006/relationships/hyperlink" Target="https://unsplash.com/photos/person-holding-black-iphone-5-dfrsnBR1rsE?utm_content=creditCopyText&amp;utm_medium=referral&amp;utm_source=unsplash"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enisaeu/Reference-Security-Incident-Taxonomy-Task-Force/blob/master/working_copy/humanv1.md" TargetMode="External"/><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hyperlink" Target="https://www.thecroforum.org/wp-content/uploads/2016/06/ZRH-16-09033-P1_CRO_Forum_Cyber-Risk_web.pdf" TargetMode="External"/></Relationships>
</file>

<file path=ppt/slides/_rels/slide42.xml.rels><?xml version="1.0" encoding="UTF-8" standalone="yes"?>
<Relationships xmlns="http://schemas.openxmlformats.org/package/2006/relationships"><Relationship Id="rId8" Type="http://schemas.openxmlformats.org/officeDocument/2006/relationships/image" Target="../media/image25.jpg"/><Relationship Id="rId13" Type="http://schemas.openxmlformats.org/officeDocument/2006/relationships/image" Target="../media/image30.png"/><Relationship Id="rId3" Type="http://schemas.openxmlformats.org/officeDocument/2006/relationships/image" Target="../media/image20.tiff"/><Relationship Id="rId7" Type="http://schemas.openxmlformats.org/officeDocument/2006/relationships/image" Target="../media/image24.jpg"/><Relationship Id="rId12" Type="http://schemas.openxmlformats.org/officeDocument/2006/relationships/image" Target="../media/image29.tiff"/><Relationship Id="rId2" Type="http://schemas.openxmlformats.org/officeDocument/2006/relationships/notesSlide" Target="../notesSlides/notesSlide42.xml"/><Relationship Id="rId1" Type="http://schemas.openxmlformats.org/officeDocument/2006/relationships/slideLayout" Target="../slideLayouts/slideLayout3.xml"/><Relationship Id="rId6" Type="http://schemas.openxmlformats.org/officeDocument/2006/relationships/image" Target="../media/image23.tiff"/><Relationship Id="rId11" Type="http://schemas.openxmlformats.org/officeDocument/2006/relationships/image" Target="../media/image28.png"/><Relationship Id="rId5" Type="http://schemas.openxmlformats.org/officeDocument/2006/relationships/image" Target="../media/image22.tiff"/><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png"/></Relationships>
</file>

<file path=ppt/slides/_rels/slide43.xml.rels><?xml version="1.0" encoding="UTF-8" standalone="yes"?>
<Relationships xmlns="http://schemas.openxmlformats.org/package/2006/relationships"><Relationship Id="rId3" Type="http://schemas.openxmlformats.org/officeDocument/2006/relationships/hyperlink" Target="https://insights.sei.cmu.edu/library/handbook-for-computer-security-incident-response-teams-csirts/" TargetMode="External"/><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hyperlink" Target="https://english.ncsc.nl/publications/publications/2019/juli/02/operational-framework-and-rfc2350" TargetMode="Externa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4.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hyperlink" Target="https://unsplash.com/photos/UTO8escGF3M?utm_source=unsplash&amp;utm_medium=referral&amp;utm_content=creditCopyText" TargetMode="External"/><Relationship Id="rId2" Type="http://schemas.openxmlformats.org/officeDocument/2006/relationships/notesSlide" Target="../notesSlides/notesSlide47.xml"/><Relationship Id="rId1" Type="http://schemas.openxmlformats.org/officeDocument/2006/relationships/slideLayout" Target="../slideLayouts/slideLayout3.xml"/><Relationship Id="rId5" Type="http://schemas.openxmlformats.org/officeDocument/2006/relationships/image" Target="../media/image32.jpeg"/><Relationship Id="rId4" Type="http://schemas.openxmlformats.org/officeDocument/2006/relationships/hyperlink" Target="https://unsplash.com/search/photos/safety?utm_source=unsplash&amp;utm_medium=referral&amp;utm_content=creditCopyText"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ww.trusted-introducer.org/TI-CCoP.pdf" TargetMode="External"/><Relationship Id="rId2" Type="http://schemas.openxmlformats.org/officeDocument/2006/relationships/notesSlide" Target="../notesSlides/notesSlide50.xml"/><Relationship Id="rId1" Type="http://schemas.openxmlformats.org/officeDocument/2006/relationships/slideLayout" Target="../slideLayouts/slideLayout3.xml"/><Relationship Id="rId5" Type="http://schemas.openxmlformats.org/officeDocument/2006/relationships/hyperlink" Target="https://www.first.org/tlp/" TargetMode="External"/><Relationship Id="rId4" Type="http://schemas.openxmlformats.org/officeDocument/2006/relationships/hyperlink" Target="https://ethicsfirst.org/" TargetMode="Externa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hyperlink" Target="https://www.first.org/standards/frameworks/csirts/FIRST_CSIRT_Services_Roles_and_Competencies_v_0.9.0.pdf" TargetMode="External"/><Relationship Id="rId2" Type="http://schemas.openxmlformats.org/officeDocument/2006/relationships/notesSlide" Target="../notesSlides/notesSlide52.xml"/><Relationship Id="rId1" Type="http://schemas.openxmlformats.org/officeDocument/2006/relationships/slideLayout" Target="../slideLayouts/slideLayout3.xml"/><Relationship Id="rId4" Type="http://schemas.openxmlformats.org/officeDocument/2006/relationships/hyperlink" Target="https://infosecskillsmatrix.com/rolesskills"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s://unsplash.com/photos/qyRqnkqtSP8?utm_source=unsplash&amp;utm_medium=referral&amp;utm_content=creditCopyText" TargetMode="External"/><Relationship Id="rId2" Type="http://schemas.openxmlformats.org/officeDocument/2006/relationships/notesSlide" Target="../notesSlides/notesSlide53.xml"/><Relationship Id="rId1" Type="http://schemas.openxmlformats.org/officeDocument/2006/relationships/slideLayout" Target="../slideLayouts/slideLayout3.xml"/><Relationship Id="rId5" Type="http://schemas.openxmlformats.org/officeDocument/2006/relationships/image" Target="../media/image33.jpeg"/><Relationship Id="rId4" Type="http://schemas.openxmlformats.org/officeDocument/2006/relationships/hyperlink" Target="https://unsplash.com/search/photos/training?utm_source=unsplash&amp;utm_medium=referral&amp;utm_content=creditCopyText" TargetMode="External"/></Relationships>
</file>

<file path=ppt/slides/_rels/slide54.xml.rels><?xml version="1.0" encoding="UTF-8" standalone="yes"?>
<Relationships xmlns="http://schemas.openxmlformats.org/package/2006/relationships"><Relationship Id="rId3" Type="http://schemas.openxmlformats.org/officeDocument/2006/relationships/hyperlink" Target="https://unsplash.com/photos/r-enAOPw8Rs?utm_source=unsplash&amp;utm_medium=referral&amp;utm_content=creditCopyText" TargetMode="External"/><Relationship Id="rId2" Type="http://schemas.openxmlformats.org/officeDocument/2006/relationships/notesSlide" Target="../notesSlides/notesSlide54.xml"/><Relationship Id="rId1" Type="http://schemas.openxmlformats.org/officeDocument/2006/relationships/slideLayout" Target="../slideLayouts/slideLayout3.xml"/><Relationship Id="rId5" Type="http://schemas.openxmlformats.org/officeDocument/2006/relationships/image" Target="../media/image34.jpeg"/><Relationship Id="rId4" Type="http://schemas.openxmlformats.org/officeDocument/2006/relationships/hyperlink" Target="https://unsplash.com/search/photos/communication?utm_source=unsplash&amp;utm_medium=referral&amp;utm_content=creditCopyText" TargetMode="External"/></Relationships>
</file>

<file path=ppt/slides/_rels/slide55.xml.rels><?xml version="1.0" encoding="UTF-8" standalone="yes"?>
<Relationships xmlns="http://schemas.openxmlformats.org/package/2006/relationships"><Relationship Id="rId3" Type="http://schemas.openxmlformats.org/officeDocument/2006/relationships/hyperlink" Target="https://unsplash.com/@mapbox?utm_content=creditCopyText&amp;utm_medium=referral&amp;utm_source=unsplash" TargetMode="External"/><Relationship Id="rId2" Type="http://schemas.openxmlformats.org/officeDocument/2006/relationships/notesSlide" Target="../notesSlides/notesSlide55.xml"/><Relationship Id="rId1" Type="http://schemas.openxmlformats.org/officeDocument/2006/relationships/slideLayout" Target="../slideLayouts/slideLayout3.xml"/><Relationship Id="rId5" Type="http://schemas.openxmlformats.org/officeDocument/2006/relationships/image" Target="../media/image35.tiff"/><Relationship Id="rId4" Type="http://schemas.openxmlformats.org/officeDocument/2006/relationships/hyperlink" Target="https://unsplash.com/photos/four-people-all-on-laptops-two-men-and-two-women-listen-to-person-talking-in-a-board-meeting-ZT5v0puBjZI?utm_content=creditCopyText&amp;utm_medium=referral&amp;utm_source=unsplash" TargetMode="Externa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hyperlink" Target="http://www.first.org/" TargetMode="Externa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hyperlink" Target="https://unsplash.com/@benjaminzanatta?utm_content=creditCopyText&amp;utm_medium=referral&amp;utm_source=unsplash" TargetMode="External"/><Relationship Id="rId2" Type="http://schemas.openxmlformats.org/officeDocument/2006/relationships/notesSlide" Target="../notesSlides/notesSlide57.xml"/><Relationship Id="rId1" Type="http://schemas.openxmlformats.org/officeDocument/2006/relationships/slideLayout" Target="../slideLayouts/slideLayout3.xml"/><Relationship Id="rId5" Type="http://schemas.openxmlformats.org/officeDocument/2006/relationships/image" Target="../media/image36.tiff"/><Relationship Id="rId4" Type="http://schemas.openxmlformats.org/officeDocument/2006/relationships/hyperlink" Target="https://unsplash.com/photos/grayscale-photo-of-person-holding-flower-WbkfJ2TmSug?utm_content=creditCopyText&amp;utm_medium=referral&amp;utm_source=unsplash" TargetMode="External"/></Relationships>
</file>

<file path=ppt/slides/_rels/slide59.xml.rels><?xml version="1.0" encoding="UTF-8" standalone="yes"?>
<Relationships xmlns="http://schemas.openxmlformats.org/package/2006/relationships"><Relationship Id="rId8" Type="http://schemas.openxmlformats.org/officeDocument/2006/relationships/hyperlink" Target="https://www.schneier.com/" TargetMode="External"/><Relationship Id="rId13" Type="http://schemas.openxmlformats.org/officeDocument/2006/relationships/image" Target="../media/image38.jpeg"/><Relationship Id="rId3" Type="http://schemas.openxmlformats.org/officeDocument/2006/relationships/hyperlink" Target="https://krebsonsecurity.com/" TargetMode="External"/><Relationship Id="rId7" Type="http://schemas.openxmlformats.org/officeDocument/2006/relationships/hyperlink" Target="https://www.ired.team/" TargetMode="External"/><Relationship Id="rId12" Type="http://schemas.openxmlformats.org/officeDocument/2006/relationships/image" Target="../media/image37.jpeg"/><Relationship Id="rId2" Type="http://schemas.openxmlformats.org/officeDocument/2006/relationships/notesSlide" Target="../notesSlides/notesSlide58.xml"/><Relationship Id="rId1" Type="http://schemas.openxmlformats.org/officeDocument/2006/relationships/slideLayout" Target="../slideLayouts/slideLayout3.xml"/><Relationship Id="rId6" Type="http://schemas.openxmlformats.org/officeDocument/2006/relationships/hyperlink" Target="https://www.troyhunt.com/" TargetMode="External"/><Relationship Id="rId11" Type="http://schemas.openxmlformats.org/officeDocument/2006/relationships/hyperlink" Target="https://www.re-thinkingthehumanfactor.com/" TargetMode="External"/><Relationship Id="rId5" Type="http://schemas.openxmlformats.org/officeDocument/2006/relationships/hyperlink" Target="https://www.welivesecurity.com/en/" TargetMode="External"/><Relationship Id="rId10" Type="http://schemas.openxmlformats.org/officeDocument/2006/relationships/hyperlink" Target="https://www.notion.so/nordsecurity/SANS-Daily-Cybersecurity-Podcast-eae8dfd9b12940b2ad0657b2239787ff?pvs=4" TargetMode="External"/><Relationship Id="rId4" Type="http://schemas.openxmlformats.org/officeDocument/2006/relationships/hyperlink" Target="https://www.darkreading.com/" TargetMode="External"/><Relationship Id="rId9" Type="http://schemas.openxmlformats.org/officeDocument/2006/relationships/hyperlink" Target="https://www.notion.so/nordsecurity/Black-Hills-Information-Security-afc45f290e83485a8ef3168874343489?pvs=4" TargetMode="External"/><Relationship Id="rId14" Type="http://schemas.openxmlformats.org/officeDocument/2006/relationships/hyperlink" Target="https://unsplash.com/search/photos/communication?utm_source=unsplash&amp;utm_medium=referral&amp;utm_content=creditCopyText"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unsplash.com/photos/zs4Pahjo5ww?utm_source=unsplash&amp;utm_medium=referral&amp;utm_content=creditCopyText"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5.jpeg"/><Relationship Id="rId4" Type="http://schemas.openxmlformats.org/officeDocument/2006/relationships/hyperlink" Target="https://unsplash.com/search/photos/training?utm_source=unsplash&amp;utm_medium=referral&amp;utm_content=creditCopyText" TargetMode="External"/></Relationships>
</file>

<file path=ppt/slides/_rels/slide60.xml.rels><?xml version="1.0" encoding="UTF-8" standalone="yes"?>
<Relationships xmlns="http://schemas.openxmlformats.org/package/2006/relationships"><Relationship Id="rId8" Type="http://schemas.openxmlformats.org/officeDocument/2006/relationships/hyperlink" Target="https://www.trusted-introducer.org/invitation-package.pdf" TargetMode="External"/><Relationship Id="rId3" Type="http://schemas.openxmlformats.org/officeDocument/2006/relationships/hyperlink" Target="https://sim3-check.opencsirt.org/" TargetMode="External"/><Relationship Id="rId7" Type="http://schemas.openxmlformats.org/officeDocument/2006/relationships/hyperlink" Target="https://www.first.org/" TargetMode="External"/><Relationship Id="rId12" Type="http://schemas.openxmlformats.org/officeDocument/2006/relationships/hyperlink" Target="https://www.tripwire.com/state-of-security/security-data-protection/insider-threats-main-security-threat-2017/" TargetMode="External"/><Relationship Id="rId2" Type="http://schemas.openxmlformats.org/officeDocument/2006/relationships/hyperlink" Target="https://opencsirt.org/csirt-maturity/sim3-and-references/" TargetMode="External"/><Relationship Id="rId1" Type="http://schemas.openxmlformats.org/officeDocument/2006/relationships/slideLayout" Target="../slideLayouts/slideLayout3.xml"/><Relationship Id="rId6" Type="http://schemas.openxmlformats.org/officeDocument/2006/relationships/hyperlink" Target="https://www.enisa.europa.eu/publications/reference-incident-classification-taxonomy" TargetMode="External"/><Relationship Id="rId11" Type="http://schemas.openxmlformats.org/officeDocument/2006/relationships/hyperlink" Target="https://www.forbes.com/sites/stevemorgan/2016/01/17/cyber-crime-costs-projected-to-reach-2-trillion-by-2019/#6b99128b3a91" TargetMode="External"/><Relationship Id="rId5" Type="http://schemas.openxmlformats.org/officeDocument/2006/relationships/hyperlink" Target="https://www.ietf.org/rfc/rfc2350.txt" TargetMode="External"/><Relationship Id="rId10" Type="http://schemas.openxmlformats.org/officeDocument/2006/relationships/hyperlink" Target="https://english.nctv.nl/topics/cyber-security-assessment-netherlands/documents" TargetMode="External"/><Relationship Id="rId4" Type="http://schemas.openxmlformats.org/officeDocument/2006/relationships/hyperlink" Target="https://www.first.org/standards/frameworks/csirts/csirt_services_framework_v2.1" TargetMode="External"/><Relationship Id="rId9" Type="http://schemas.openxmlformats.org/officeDocument/2006/relationships/hyperlink" Target="https://insights.sei.cmu.edu/library/handbook-for-computer-security-incident-response-teams-csirts/"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unsplash.com/photos/p3-wctBKKkw?utm_source=unsplash&amp;utm_medium=referral&amp;utm_content=creditCopyText"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7.jpeg"/><Relationship Id="rId4" Type="http://schemas.openxmlformats.org/officeDocument/2006/relationships/hyperlink" Target="https://unsplash.com/search/photos/armour?utm_source=unsplash&amp;utm_medium=referral&amp;utm_content=creditCopyText"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7A17E6-2A44-1443-8DAC-9CDFCE3B7A70}"/>
              </a:ext>
            </a:extLst>
          </p:cNvPr>
          <p:cNvSpPr>
            <a:spLocks noGrp="1"/>
          </p:cNvSpPr>
          <p:nvPr>
            <p:ph type="body" sz="quarter" idx="11"/>
          </p:nvPr>
        </p:nvSpPr>
        <p:spPr/>
        <p:txBody>
          <a:bodyPr/>
          <a:lstStyle/>
          <a:p>
            <a:endParaRPr lang="en-GB"/>
          </a:p>
        </p:txBody>
      </p:sp>
      <p:sp>
        <p:nvSpPr>
          <p:cNvPr id="3" name="Text Placeholder 2">
            <a:extLst>
              <a:ext uri="{FF2B5EF4-FFF2-40B4-BE49-F238E27FC236}">
                <a16:creationId xmlns:a16="http://schemas.microsoft.com/office/drawing/2014/main" id="{9318E12F-0802-8E40-934F-64C17F19B12D}"/>
              </a:ext>
            </a:extLst>
          </p:cNvPr>
          <p:cNvSpPr>
            <a:spLocks noGrp="1"/>
          </p:cNvSpPr>
          <p:nvPr>
            <p:ph type="body" sz="quarter" idx="17"/>
          </p:nvPr>
        </p:nvSpPr>
        <p:spPr/>
        <p:txBody>
          <a:bodyPr/>
          <a:lstStyle/>
          <a:p>
            <a:r>
              <a:rPr lang="en-GB" dirty="0"/>
              <a:t>Organisational Module</a:t>
            </a:r>
          </a:p>
          <a:p>
            <a:endParaRPr lang="en-GB" dirty="0"/>
          </a:p>
        </p:txBody>
      </p:sp>
      <p:sp>
        <p:nvSpPr>
          <p:cNvPr id="4" name="Text Placeholder 3">
            <a:extLst>
              <a:ext uri="{FF2B5EF4-FFF2-40B4-BE49-F238E27FC236}">
                <a16:creationId xmlns:a16="http://schemas.microsoft.com/office/drawing/2014/main" id="{356E6657-F47E-3140-8B5D-AE8AB4D32B11}"/>
              </a:ext>
            </a:extLst>
          </p:cNvPr>
          <p:cNvSpPr>
            <a:spLocks noGrp="1"/>
          </p:cNvSpPr>
          <p:nvPr>
            <p:ph type="body" sz="quarter" idx="14"/>
          </p:nvPr>
        </p:nvSpPr>
        <p:spPr/>
        <p:txBody>
          <a:bodyPr/>
          <a:lstStyle/>
          <a:p>
            <a:r>
              <a:rPr lang="en-GB" dirty="0"/>
              <a:t>TRANSITS I</a:t>
            </a:r>
          </a:p>
          <a:p>
            <a:endParaRPr lang="en-GB" dirty="0"/>
          </a:p>
        </p:txBody>
      </p:sp>
      <p:sp>
        <p:nvSpPr>
          <p:cNvPr id="5" name="Text Placeholder 4">
            <a:extLst>
              <a:ext uri="{FF2B5EF4-FFF2-40B4-BE49-F238E27FC236}">
                <a16:creationId xmlns:a16="http://schemas.microsoft.com/office/drawing/2014/main" id="{CCD8481F-A473-6048-A856-A79CFFF6A612}"/>
              </a:ext>
            </a:extLst>
          </p:cNvPr>
          <p:cNvSpPr>
            <a:spLocks noGrp="1"/>
          </p:cNvSpPr>
          <p:nvPr>
            <p:ph type="body" sz="quarter" idx="12"/>
          </p:nvPr>
        </p:nvSpPr>
        <p:spPr/>
        <p:txBody>
          <a:bodyPr>
            <a:normAutofit fontScale="92500" lnSpcReduction="10000"/>
          </a:bodyPr>
          <a:lstStyle/>
          <a:p>
            <a:endParaRPr lang="en-GB"/>
          </a:p>
        </p:txBody>
      </p:sp>
      <p:sp>
        <p:nvSpPr>
          <p:cNvPr id="6" name="Text Placeholder 5">
            <a:extLst>
              <a:ext uri="{FF2B5EF4-FFF2-40B4-BE49-F238E27FC236}">
                <a16:creationId xmlns:a16="http://schemas.microsoft.com/office/drawing/2014/main" id="{29E2F426-5914-BF48-BBC3-63A6FB5D2245}"/>
              </a:ext>
            </a:extLst>
          </p:cNvPr>
          <p:cNvSpPr>
            <a:spLocks noGrp="1"/>
          </p:cNvSpPr>
          <p:nvPr>
            <p:ph type="body" sz="quarter" idx="18"/>
          </p:nvPr>
        </p:nvSpPr>
        <p:spPr/>
        <p:txBody>
          <a:bodyPr>
            <a:normAutofit fontScale="92500" lnSpcReduction="20000"/>
          </a:bodyPr>
          <a:lstStyle/>
          <a:p>
            <a:endParaRPr lang="en-GB"/>
          </a:p>
        </p:txBody>
      </p:sp>
    </p:spTree>
    <p:extLst>
      <p:ext uri="{BB962C8B-B14F-4D97-AF65-F5344CB8AC3E}">
        <p14:creationId xmlns:p14="http://schemas.microsoft.com/office/powerpoint/2010/main" val="13034635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9283100-424B-3941-964E-6ADFDC29E1D0}"/>
              </a:ext>
            </a:extLst>
          </p:cNvPr>
          <p:cNvSpPr>
            <a:spLocks noGrp="1"/>
          </p:cNvSpPr>
          <p:nvPr>
            <p:ph type="sldNum" sz="quarter" idx="4"/>
          </p:nvPr>
        </p:nvSpPr>
        <p:spPr/>
        <p:txBody>
          <a:bodyPr/>
          <a:lstStyle/>
          <a:p>
            <a:fld id="{9E7CA0F2-EE66-4F60-8C00-E0BE38E7AEC5}" type="slidenum">
              <a:rPr lang="en-GB" smtClean="0"/>
              <a:pPr/>
              <a:t>10</a:t>
            </a:fld>
            <a:endParaRPr lang="en-GB" dirty="0"/>
          </a:p>
        </p:txBody>
      </p:sp>
      <p:sp>
        <p:nvSpPr>
          <p:cNvPr id="4" name="Title 3">
            <a:extLst>
              <a:ext uri="{FF2B5EF4-FFF2-40B4-BE49-F238E27FC236}">
                <a16:creationId xmlns:a16="http://schemas.microsoft.com/office/drawing/2014/main" id="{7072679D-F715-994D-BAF7-9F8AAA546C50}"/>
              </a:ext>
            </a:extLst>
          </p:cNvPr>
          <p:cNvSpPr>
            <a:spLocks noGrp="1"/>
          </p:cNvSpPr>
          <p:nvPr>
            <p:ph type="title"/>
          </p:nvPr>
        </p:nvSpPr>
        <p:spPr/>
        <p:txBody>
          <a:bodyPr/>
          <a:lstStyle/>
          <a:p>
            <a:r>
              <a:rPr lang="en-US" dirty="0"/>
              <a:t>Internet history :</a:t>
            </a:r>
            <a:br>
              <a:rPr lang="en-US" dirty="0"/>
            </a:br>
            <a:r>
              <a:rPr lang="en-US" dirty="0"/>
              <a:t>need for incident management &amp; governance</a:t>
            </a:r>
          </a:p>
        </p:txBody>
      </p:sp>
      <p:cxnSp>
        <p:nvCxnSpPr>
          <p:cNvPr id="43" name="Google Shape;650;g14b5515a778_0_72">
            <a:extLst>
              <a:ext uri="{FF2B5EF4-FFF2-40B4-BE49-F238E27FC236}">
                <a16:creationId xmlns:a16="http://schemas.microsoft.com/office/drawing/2014/main" id="{CA1D3404-FD5D-0B4A-9609-009BF2F68870}"/>
              </a:ext>
            </a:extLst>
          </p:cNvPr>
          <p:cNvCxnSpPr>
            <a:cxnSpLocks/>
          </p:cNvCxnSpPr>
          <p:nvPr/>
        </p:nvCxnSpPr>
        <p:spPr>
          <a:xfrm flipH="1">
            <a:off x="583650" y="2985125"/>
            <a:ext cx="7988850" cy="0"/>
          </a:xfrm>
          <a:prstGeom prst="straightConnector1">
            <a:avLst/>
          </a:prstGeom>
          <a:noFill/>
          <a:ln w="19050" cap="flat" cmpd="sng">
            <a:solidFill>
              <a:schemeClr val="dk2"/>
            </a:solidFill>
            <a:prstDash val="solid"/>
            <a:round/>
            <a:headEnd type="none" w="sm" len="sm"/>
            <a:tailEnd type="none" w="sm" len="sm"/>
          </a:ln>
        </p:spPr>
      </p:cxnSp>
      <p:sp>
        <p:nvSpPr>
          <p:cNvPr id="44" name="Google Shape;651;g14b5515a778_0_72">
            <a:extLst>
              <a:ext uri="{FF2B5EF4-FFF2-40B4-BE49-F238E27FC236}">
                <a16:creationId xmlns:a16="http://schemas.microsoft.com/office/drawing/2014/main" id="{F2613049-BE90-E94C-A53D-8F898680581A}"/>
              </a:ext>
            </a:extLst>
          </p:cNvPr>
          <p:cNvSpPr txBox="1"/>
          <p:nvPr/>
        </p:nvSpPr>
        <p:spPr>
          <a:xfrm>
            <a:off x="498983" y="3212125"/>
            <a:ext cx="915479" cy="39238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solidFill>
                  <a:srgbClr val="1C4161"/>
                </a:solidFill>
                <a:ea typeface="Montserrat"/>
                <a:cs typeface="Montserrat"/>
                <a:sym typeface="Montserrat"/>
              </a:rPr>
              <a:t>ARPANET</a:t>
            </a:r>
            <a:endParaRPr dirty="0">
              <a:solidFill>
                <a:srgbClr val="1C4161"/>
              </a:solidFill>
              <a:ea typeface="Montserrat"/>
              <a:cs typeface="Montserrat"/>
              <a:sym typeface="Montserrat"/>
            </a:endParaRPr>
          </a:p>
        </p:txBody>
      </p:sp>
      <p:sp>
        <p:nvSpPr>
          <p:cNvPr id="45" name="Google Shape;652;g14b5515a778_0_72">
            <a:extLst>
              <a:ext uri="{FF2B5EF4-FFF2-40B4-BE49-F238E27FC236}">
                <a16:creationId xmlns:a16="http://schemas.microsoft.com/office/drawing/2014/main" id="{FA717F64-E2FC-4F40-AF7F-E0842AAF8080}"/>
              </a:ext>
            </a:extLst>
          </p:cNvPr>
          <p:cNvSpPr/>
          <p:nvPr/>
        </p:nvSpPr>
        <p:spPr>
          <a:xfrm>
            <a:off x="2294738" y="2915450"/>
            <a:ext cx="131700" cy="1317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C4161"/>
              </a:solidFill>
              <a:ea typeface="Arial"/>
              <a:cs typeface="Arial"/>
              <a:sym typeface="Arial"/>
            </a:endParaRPr>
          </a:p>
        </p:txBody>
      </p:sp>
      <p:sp>
        <p:nvSpPr>
          <p:cNvPr id="46" name="Google Shape;653;g14b5515a778_0_72">
            <a:extLst>
              <a:ext uri="{FF2B5EF4-FFF2-40B4-BE49-F238E27FC236}">
                <a16:creationId xmlns:a16="http://schemas.microsoft.com/office/drawing/2014/main" id="{52136E37-1F79-D84C-82A1-C626139C2B45}"/>
              </a:ext>
            </a:extLst>
          </p:cNvPr>
          <p:cNvSpPr/>
          <p:nvPr/>
        </p:nvSpPr>
        <p:spPr>
          <a:xfrm>
            <a:off x="3597588" y="2915450"/>
            <a:ext cx="131700" cy="1317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C4161"/>
              </a:solidFill>
              <a:ea typeface="Arial"/>
              <a:cs typeface="Arial"/>
              <a:sym typeface="Arial"/>
            </a:endParaRPr>
          </a:p>
        </p:txBody>
      </p:sp>
      <p:sp>
        <p:nvSpPr>
          <p:cNvPr id="47" name="Google Shape;654;g14b5515a778_0_72">
            <a:extLst>
              <a:ext uri="{FF2B5EF4-FFF2-40B4-BE49-F238E27FC236}">
                <a16:creationId xmlns:a16="http://schemas.microsoft.com/office/drawing/2014/main" id="{77A5FBE7-0D5E-E042-BDAA-2762FAFAA988}"/>
              </a:ext>
            </a:extLst>
          </p:cNvPr>
          <p:cNvSpPr/>
          <p:nvPr/>
        </p:nvSpPr>
        <p:spPr>
          <a:xfrm>
            <a:off x="4900438" y="2902025"/>
            <a:ext cx="131700" cy="1317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C4161"/>
              </a:solidFill>
              <a:ea typeface="Arial"/>
              <a:cs typeface="Arial"/>
              <a:sym typeface="Arial"/>
            </a:endParaRPr>
          </a:p>
        </p:txBody>
      </p:sp>
      <p:sp>
        <p:nvSpPr>
          <p:cNvPr id="48" name="Google Shape;655;g14b5515a778_0_72">
            <a:extLst>
              <a:ext uri="{FF2B5EF4-FFF2-40B4-BE49-F238E27FC236}">
                <a16:creationId xmlns:a16="http://schemas.microsoft.com/office/drawing/2014/main" id="{404C010E-1DCC-E946-9E34-2F1E581A0646}"/>
              </a:ext>
            </a:extLst>
          </p:cNvPr>
          <p:cNvSpPr txBox="1"/>
          <p:nvPr/>
        </p:nvSpPr>
        <p:spPr>
          <a:xfrm>
            <a:off x="1708188" y="3210500"/>
            <a:ext cx="13095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dirty="0">
                <a:solidFill>
                  <a:srgbClr val="1C4161"/>
                </a:solidFill>
                <a:ea typeface="Montserrat"/>
                <a:cs typeface="Montserrat"/>
                <a:sym typeface="Montserrat"/>
              </a:rPr>
              <a:t>Birth of the commercial antivirus</a:t>
            </a:r>
            <a:endParaRPr dirty="0">
              <a:solidFill>
                <a:srgbClr val="1C4161"/>
              </a:solidFill>
              <a:ea typeface="Montserrat"/>
              <a:cs typeface="Montserrat"/>
              <a:sym typeface="Montserrat"/>
            </a:endParaRPr>
          </a:p>
        </p:txBody>
      </p:sp>
      <p:sp>
        <p:nvSpPr>
          <p:cNvPr id="49" name="Google Shape;656;g14b5515a778_0_72">
            <a:extLst>
              <a:ext uri="{FF2B5EF4-FFF2-40B4-BE49-F238E27FC236}">
                <a16:creationId xmlns:a16="http://schemas.microsoft.com/office/drawing/2014/main" id="{F78659CF-E36B-FD48-B458-444393C27580}"/>
              </a:ext>
            </a:extLst>
          </p:cNvPr>
          <p:cNvSpPr txBox="1"/>
          <p:nvPr/>
        </p:nvSpPr>
        <p:spPr>
          <a:xfrm>
            <a:off x="2892925" y="3212075"/>
            <a:ext cx="15375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dirty="0">
                <a:solidFill>
                  <a:srgbClr val="1C4161"/>
                </a:solidFill>
                <a:ea typeface="Montserrat"/>
                <a:cs typeface="Montserrat"/>
                <a:sym typeface="Montserrat"/>
              </a:rPr>
              <a:t>The world </a:t>
            </a:r>
            <a:br>
              <a:rPr lang="en-GB" dirty="0">
                <a:solidFill>
                  <a:srgbClr val="1C4161"/>
                </a:solidFill>
                <a:ea typeface="Montserrat"/>
                <a:cs typeface="Montserrat"/>
                <a:sym typeface="Montserrat"/>
              </a:rPr>
            </a:br>
            <a:r>
              <a:rPr lang="en-GB" dirty="0">
                <a:solidFill>
                  <a:srgbClr val="1C4161"/>
                </a:solidFill>
                <a:ea typeface="Montserrat"/>
                <a:cs typeface="Montserrat"/>
                <a:sym typeface="Montserrat"/>
              </a:rPr>
              <a:t>goes online</a:t>
            </a:r>
            <a:endParaRPr dirty="0">
              <a:solidFill>
                <a:srgbClr val="1C4161"/>
              </a:solidFill>
              <a:ea typeface="Montserrat"/>
              <a:cs typeface="Montserrat"/>
              <a:sym typeface="Montserrat"/>
            </a:endParaRPr>
          </a:p>
        </p:txBody>
      </p:sp>
      <p:sp>
        <p:nvSpPr>
          <p:cNvPr id="50" name="Google Shape;657;g14b5515a778_0_72">
            <a:extLst>
              <a:ext uri="{FF2B5EF4-FFF2-40B4-BE49-F238E27FC236}">
                <a16:creationId xmlns:a16="http://schemas.microsoft.com/office/drawing/2014/main" id="{324D2819-FE5E-044F-A3E8-2217402056EF}"/>
              </a:ext>
            </a:extLst>
          </p:cNvPr>
          <p:cNvSpPr txBox="1"/>
          <p:nvPr/>
        </p:nvSpPr>
        <p:spPr>
          <a:xfrm>
            <a:off x="4197538" y="3219776"/>
            <a:ext cx="1537500" cy="143113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dirty="0">
                <a:solidFill>
                  <a:srgbClr val="1C4161"/>
                </a:solidFill>
                <a:ea typeface="Montserrat"/>
                <a:cs typeface="Montserrat"/>
                <a:sym typeface="Montserrat"/>
              </a:rPr>
              <a:t>Threats diversify and multiply - </a:t>
            </a:r>
            <a:br>
              <a:rPr lang="en-GB" dirty="0">
                <a:solidFill>
                  <a:srgbClr val="1C4161"/>
                </a:solidFill>
                <a:ea typeface="Montserrat"/>
                <a:cs typeface="Montserrat"/>
                <a:sym typeface="Montserrat"/>
              </a:rPr>
            </a:br>
            <a:r>
              <a:rPr lang="en-GB" dirty="0">
                <a:solidFill>
                  <a:srgbClr val="1C4161"/>
                </a:solidFill>
                <a:ea typeface="Montserrat"/>
                <a:cs typeface="Montserrat"/>
                <a:sym typeface="Montserrat"/>
              </a:rPr>
              <a:t>national teams, </a:t>
            </a:r>
            <a:br>
              <a:rPr lang="en-GB" dirty="0">
                <a:solidFill>
                  <a:srgbClr val="1C4161"/>
                </a:solidFill>
                <a:ea typeface="Montserrat"/>
                <a:cs typeface="Montserrat"/>
                <a:sym typeface="Montserrat"/>
              </a:rPr>
            </a:br>
            <a:r>
              <a:rPr lang="en-GB" dirty="0">
                <a:solidFill>
                  <a:srgbClr val="1C4161"/>
                </a:solidFill>
                <a:ea typeface="Montserrat"/>
                <a:cs typeface="Montserrat"/>
                <a:sym typeface="Montserrat"/>
              </a:rPr>
              <a:t>cyber legislation </a:t>
            </a:r>
            <a:br>
              <a:rPr lang="en-GB" dirty="0">
                <a:solidFill>
                  <a:srgbClr val="1C4161"/>
                </a:solidFill>
                <a:ea typeface="Montserrat"/>
                <a:cs typeface="Montserrat"/>
                <a:sym typeface="Montserrat"/>
              </a:rPr>
            </a:br>
            <a:r>
              <a:rPr lang="en-GB" dirty="0">
                <a:solidFill>
                  <a:srgbClr val="1C4161"/>
                </a:solidFill>
                <a:ea typeface="Montserrat"/>
                <a:cs typeface="Montserrat"/>
                <a:sym typeface="Montserrat"/>
              </a:rPr>
              <a:t>and governance emerge</a:t>
            </a:r>
            <a:endParaRPr dirty="0">
              <a:solidFill>
                <a:srgbClr val="1C4161"/>
              </a:solidFill>
              <a:ea typeface="Montserrat"/>
              <a:cs typeface="Montserrat"/>
              <a:sym typeface="Montserrat"/>
            </a:endParaRPr>
          </a:p>
        </p:txBody>
      </p:sp>
      <p:sp>
        <p:nvSpPr>
          <p:cNvPr id="51" name="Google Shape;658;g14b5515a778_0_72">
            <a:extLst>
              <a:ext uri="{FF2B5EF4-FFF2-40B4-BE49-F238E27FC236}">
                <a16:creationId xmlns:a16="http://schemas.microsoft.com/office/drawing/2014/main" id="{0F83248F-4B4C-E044-83AC-62B4E06AE8FF}"/>
              </a:ext>
            </a:extLst>
          </p:cNvPr>
          <p:cNvSpPr/>
          <p:nvPr/>
        </p:nvSpPr>
        <p:spPr>
          <a:xfrm>
            <a:off x="867788" y="2915450"/>
            <a:ext cx="131700" cy="1317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C4161"/>
              </a:solidFill>
              <a:ea typeface="Arial"/>
              <a:cs typeface="Arial"/>
              <a:sym typeface="Arial"/>
            </a:endParaRPr>
          </a:p>
        </p:txBody>
      </p:sp>
      <p:sp>
        <p:nvSpPr>
          <p:cNvPr id="52" name="Google Shape;659;g14b5515a778_0_72">
            <a:extLst>
              <a:ext uri="{FF2B5EF4-FFF2-40B4-BE49-F238E27FC236}">
                <a16:creationId xmlns:a16="http://schemas.microsoft.com/office/drawing/2014/main" id="{2CDAB075-F50D-E646-B1F1-D200F2ED89BE}"/>
              </a:ext>
            </a:extLst>
          </p:cNvPr>
          <p:cNvSpPr/>
          <p:nvPr/>
        </p:nvSpPr>
        <p:spPr>
          <a:xfrm>
            <a:off x="6327388" y="2923500"/>
            <a:ext cx="131700" cy="1317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C4161"/>
              </a:solidFill>
              <a:ea typeface="Arial"/>
              <a:cs typeface="Arial"/>
              <a:sym typeface="Arial"/>
            </a:endParaRPr>
          </a:p>
        </p:txBody>
      </p:sp>
      <p:sp>
        <p:nvSpPr>
          <p:cNvPr id="53" name="Google Shape;660;g14b5515a778_0_72">
            <a:extLst>
              <a:ext uri="{FF2B5EF4-FFF2-40B4-BE49-F238E27FC236}">
                <a16:creationId xmlns:a16="http://schemas.microsoft.com/office/drawing/2014/main" id="{ABF900E6-4D56-A048-94C4-A1C8820C9931}"/>
              </a:ext>
            </a:extLst>
          </p:cNvPr>
          <p:cNvSpPr txBox="1"/>
          <p:nvPr/>
        </p:nvSpPr>
        <p:spPr>
          <a:xfrm>
            <a:off x="564100" y="2242575"/>
            <a:ext cx="14289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100" dirty="0">
                <a:solidFill>
                  <a:srgbClr val="1C4161"/>
                </a:solidFill>
                <a:ea typeface="Montserrat"/>
                <a:cs typeface="Montserrat"/>
                <a:sym typeface="Montserrat"/>
              </a:rPr>
              <a:t>1970s</a:t>
            </a:r>
            <a:endParaRPr sz="2100" dirty="0">
              <a:solidFill>
                <a:srgbClr val="1C4161"/>
              </a:solidFill>
              <a:ea typeface="Montserrat"/>
              <a:cs typeface="Montserrat"/>
              <a:sym typeface="Montserrat"/>
            </a:endParaRPr>
          </a:p>
        </p:txBody>
      </p:sp>
      <p:sp>
        <p:nvSpPr>
          <p:cNvPr id="54" name="Google Shape;661;g14b5515a778_0_72">
            <a:extLst>
              <a:ext uri="{FF2B5EF4-FFF2-40B4-BE49-F238E27FC236}">
                <a16:creationId xmlns:a16="http://schemas.microsoft.com/office/drawing/2014/main" id="{50A6A400-5CC3-0843-B82A-3C533981B24D}"/>
              </a:ext>
            </a:extLst>
          </p:cNvPr>
          <p:cNvSpPr txBox="1"/>
          <p:nvPr/>
        </p:nvSpPr>
        <p:spPr>
          <a:xfrm>
            <a:off x="1958731" y="2242575"/>
            <a:ext cx="14289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100">
                <a:solidFill>
                  <a:srgbClr val="1C4161"/>
                </a:solidFill>
                <a:ea typeface="Montserrat"/>
                <a:cs typeface="Montserrat"/>
                <a:sym typeface="Montserrat"/>
              </a:rPr>
              <a:t>1980s</a:t>
            </a:r>
            <a:endParaRPr sz="2100">
              <a:solidFill>
                <a:srgbClr val="1C4161"/>
              </a:solidFill>
              <a:ea typeface="Montserrat"/>
              <a:cs typeface="Montserrat"/>
              <a:sym typeface="Montserrat"/>
            </a:endParaRPr>
          </a:p>
        </p:txBody>
      </p:sp>
      <p:sp>
        <p:nvSpPr>
          <p:cNvPr id="55" name="Google Shape;662;g14b5515a778_0_72">
            <a:extLst>
              <a:ext uri="{FF2B5EF4-FFF2-40B4-BE49-F238E27FC236}">
                <a16:creationId xmlns:a16="http://schemas.microsoft.com/office/drawing/2014/main" id="{1E045401-C150-8241-9226-51AA2492D350}"/>
              </a:ext>
            </a:extLst>
          </p:cNvPr>
          <p:cNvSpPr txBox="1"/>
          <p:nvPr/>
        </p:nvSpPr>
        <p:spPr>
          <a:xfrm>
            <a:off x="3211750" y="2250226"/>
            <a:ext cx="14289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100" dirty="0">
                <a:solidFill>
                  <a:srgbClr val="1C4161"/>
                </a:solidFill>
                <a:ea typeface="Montserrat"/>
                <a:cs typeface="Montserrat"/>
                <a:sym typeface="Montserrat"/>
              </a:rPr>
              <a:t>1990s</a:t>
            </a:r>
            <a:endParaRPr sz="2100" dirty="0">
              <a:solidFill>
                <a:srgbClr val="1C4161"/>
              </a:solidFill>
              <a:ea typeface="Montserrat"/>
              <a:cs typeface="Montserrat"/>
              <a:sym typeface="Montserrat"/>
            </a:endParaRPr>
          </a:p>
        </p:txBody>
      </p:sp>
      <p:sp>
        <p:nvSpPr>
          <p:cNvPr id="56" name="Google Shape;663;g14b5515a778_0_72">
            <a:extLst>
              <a:ext uri="{FF2B5EF4-FFF2-40B4-BE49-F238E27FC236}">
                <a16:creationId xmlns:a16="http://schemas.microsoft.com/office/drawing/2014/main" id="{7733349B-6D05-0D47-8F88-7C455857DF96}"/>
              </a:ext>
            </a:extLst>
          </p:cNvPr>
          <p:cNvSpPr txBox="1"/>
          <p:nvPr/>
        </p:nvSpPr>
        <p:spPr>
          <a:xfrm>
            <a:off x="4613369" y="2242575"/>
            <a:ext cx="14289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100" dirty="0">
                <a:solidFill>
                  <a:srgbClr val="1C4161"/>
                </a:solidFill>
                <a:ea typeface="Montserrat"/>
                <a:cs typeface="Montserrat"/>
                <a:sym typeface="Montserrat"/>
              </a:rPr>
              <a:t>2000s</a:t>
            </a:r>
            <a:endParaRPr sz="2100" dirty="0">
              <a:solidFill>
                <a:srgbClr val="1C4161"/>
              </a:solidFill>
              <a:ea typeface="Montserrat"/>
              <a:cs typeface="Montserrat"/>
              <a:sym typeface="Montserrat"/>
            </a:endParaRPr>
          </a:p>
        </p:txBody>
      </p:sp>
      <p:sp>
        <p:nvSpPr>
          <p:cNvPr id="57" name="Google Shape;664;g14b5515a778_0_72">
            <a:extLst>
              <a:ext uri="{FF2B5EF4-FFF2-40B4-BE49-F238E27FC236}">
                <a16:creationId xmlns:a16="http://schemas.microsoft.com/office/drawing/2014/main" id="{F57E21FB-9157-8942-B5AD-87AB69447EBC}"/>
              </a:ext>
            </a:extLst>
          </p:cNvPr>
          <p:cNvSpPr txBox="1"/>
          <p:nvPr/>
        </p:nvSpPr>
        <p:spPr>
          <a:xfrm>
            <a:off x="5958912" y="2255244"/>
            <a:ext cx="14289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100" dirty="0">
                <a:solidFill>
                  <a:srgbClr val="1C4161"/>
                </a:solidFill>
                <a:ea typeface="Montserrat"/>
                <a:cs typeface="Montserrat"/>
                <a:sym typeface="Montserrat"/>
              </a:rPr>
              <a:t>2010s</a:t>
            </a:r>
            <a:endParaRPr sz="2100" dirty="0">
              <a:solidFill>
                <a:srgbClr val="1C4161"/>
              </a:solidFill>
              <a:ea typeface="Montserrat"/>
              <a:cs typeface="Montserrat"/>
              <a:sym typeface="Montserrat"/>
            </a:endParaRPr>
          </a:p>
        </p:txBody>
      </p:sp>
      <p:sp>
        <p:nvSpPr>
          <p:cNvPr id="58" name="Google Shape;665;g14b5515a778_0_72">
            <a:extLst>
              <a:ext uri="{FF2B5EF4-FFF2-40B4-BE49-F238E27FC236}">
                <a16:creationId xmlns:a16="http://schemas.microsoft.com/office/drawing/2014/main" id="{5C4B10B8-4B6D-CA44-ACD4-9B643C883627}"/>
              </a:ext>
            </a:extLst>
          </p:cNvPr>
          <p:cNvSpPr txBox="1"/>
          <p:nvPr/>
        </p:nvSpPr>
        <p:spPr>
          <a:xfrm>
            <a:off x="5546775" y="3208281"/>
            <a:ext cx="15375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dirty="0">
                <a:solidFill>
                  <a:srgbClr val="1C4161"/>
                </a:solidFill>
                <a:ea typeface="Montserrat"/>
                <a:cs typeface="Montserrat"/>
                <a:sym typeface="Montserrat"/>
              </a:rPr>
              <a:t>The decade </a:t>
            </a:r>
            <a:br>
              <a:rPr lang="en-GB" dirty="0">
                <a:solidFill>
                  <a:srgbClr val="1C4161"/>
                </a:solidFill>
                <a:ea typeface="Montserrat"/>
                <a:cs typeface="Montserrat"/>
                <a:sym typeface="Montserrat"/>
              </a:rPr>
            </a:br>
            <a:r>
              <a:rPr lang="en-GB" dirty="0">
                <a:solidFill>
                  <a:srgbClr val="1C4161"/>
                </a:solidFill>
                <a:ea typeface="Montserrat"/>
                <a:cs typeface="Montserrat"/>
                <a:sym typeface="Montserrat"/>
              </a:rPr>
              <a:t>of hacking</a:t>
            </a:r>
            <a:endParaRPr dirty="0">
              <a:solidFill>
                <a:srgbClr val="1C4161"/>
              </a:solidFill>
              <a:ea typeface="Montserrat"/>
              <a:cs typeface="Montserrat"/>
              <a:sym typeface="Montserrat"/>
            </a:endParaRPr>
          </a:p>
          <a:p>
            <a:pPr marL="0" lvl="0" indent="0" algn="l" rtl="0">
              <a:spcBef>
                <a:spcPts val="0"/>
              </a:spcBef>
              <a:spcAft>
                <a:spcPts val="0"/>
              </a:spcAft>
              <a:buNone/>
            </a:pPr>
            <a:endParaRPr dirty="0">
              <a:solidFill>
                <a:srgbClr val="1C4161"/>
              </a:solidFill>
              <a:ea typeface="Montserrat"/>
              <a:cs typeface="Montserrat"/>
              <a:sym typeface="Montserrat"/>
            </a:endParaRPr>
          </a:p>
        </p:txBody>
      </p:sp>
      <p:sp>
        <p:nvSpPr>
          <p:cNvPr id="59" name="Google Shape;666;g14b5515a778_0_72">
            <a:extLst>
              <a:ext uri="{FF2B5EF4-FFF2-40B4-BE49-F238E27FC236}">
                <a16:creationId xmlns:a16="http://schemas.microsoft.com/office/drawing/2014/main" id="{B7F7A916-E1CF-B140-A4A6-4D9EC56CB5F9}"/>
              </a:ext>
            </a:extLst>
          </p:cNvPr>
          <p:cNvSpPr/>
          <p:nvPr/>
        </p:nvSpPr>
        <p:spPr>
          <a:xfrm>
            <a:off x="7630238" y="2923500"/>
            <a:ext cx="131700" cy="1317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C4161"/>
              </a:solidFill>
              <a:ea typeface="Arial"/>
              <a:cs typeface="Arial"/>
              <a:sym typeface="Arial"/>
            </a:endParaRPr>
          </a:p>
        </p:txBody>
      </p:sp>
      <p:sp>
        <p:nvSpPr>
          <p:cNvPr id="60" name="Google Shape;667;g14b5515a778_0_72">
            <a:extLst>
              <a:ext uri="{FF2B5EF4-FFF2-40B4-BE49-F238E27FC236}">
                <a16:creationId xmlns:a16="http://schemas.microsoft.com/office/drawing/2014/main" id="{DB99D62E-C61E-014D-BFE0-F617BBA02A40}"/>
              </a:ext>
            </a:extLst>
          </p:cNvPr>
          <p:cNvSpPr txBox="1"/>
          <p:nvPr/>
        </p:nvSpPr>
        <p:spPr>
          <a:xfrm>
            <a:off x="7306107" y="2244694"/>
            <a:ext cx="14289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100" dirty="0">
                <a:solidFill>
                  <a:srgbClr val="1C4161"/>
                </a:solidFill>
                <a:ea typeface="Montserrat"/>
                <a:cs typeface="Montserrat"/>
                <a:sym typeface="Montserrat"/>
              </a:rPr>
              <a:t>2020s</a:t>
            </a:r>
            <a:endParaRPr sz="2100" dirty="0">
              <a:solidFill>
                <a:srgbClr val="1C4161"/>
              </a:solidFill>
              <a:ea typeface="Montserrat"/>
              <a:cs typeface="Montserrat"/>
              <a:sym typeface="Montserrat"/>
            </a:endParaRPr>
          </a:p>
        </p:txBody>
      </p:sp>
      <p:sp>
        <p:nvSpPr>
          <p:cNvPr id="61" name="Google Shape;668;g14b5515a778_0_72">
            <a:extLst>
              <a:ext uri="{FF2B5EF4-FFF2-40B4-BE49-F238E27FC236}">
                <a16:creationId xmlns:a16="http://schemas.microsoft.com/office/drawing/2014/main" id="{50617D63-3C0A-A449-83F6-69978605A4FB}"/>
              </a:ext>
            </a:extLst>
          </p:cNvPr>
          <p:cNvSpPr txBox="1"/>
          <p:nvPr/>
        </p:nvSpPr>
        <p:spPr>
          <a:xfrm>
            <a:off x="6877689" y="3194731"/>
            <a:ext cx="1537500" cy="143113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dirty="0">
                <a:solidFill>
                  <a:srgbClr val="1C4161"/>
                </a:solidFill>
                <a:ea typeface="Montserrat"/>
                <a:cs typeface="Montserrat"/>
                <a:sym typeface="Montserrat"/>
              </a:rPr>
              <a:t>Cybersecurity continues to </a:t>
            </a:r>
            <a:br>
              <a:rPr lang="en-GB" dirty="0">
                <a:solidFill>
                  <a:srgbClr val="1C4161"/>
                </a:solidFill>
                <a:ea typeface="Montserrat"/>
                <a:cs typeface="Montserrat"/>
                <a:sym typeface="Montserrat"/>
              </a:rPr>
            </a:br>
            <a:r>
              <a:rPr lang="en-GB" dirty="0">
                <a:solidFill>
                  <a:srgbClr val="1C4161"/>
                </a:solidFill>
                <a:ea typeface="Montserrat"/>
                <a:cs typeface="Montserrat"/>
                <a:sym typeface="Montserrat"/>
              </a:rPr>
              <a:t>grow at the </a:t>
            </a:r>
            <a:br>
              <a:rPr lang="en-GB" dirty="0">
                <a:solidFill>
                  <a:srgbClr val="1C4161"/>
                </a:solidFill>
                <a:ea typeface="Montserrat"/>
                <a:cs typeface="Montserrat"/>
                <a:sym typeface="Montserrat"/>
              </a:rPr>
            </a:br>
            <a:r>
              <a:rPr lang="en-GB" dirty="0">
                <a:solidFill>
                  <a:srgbClr val="1C4161"/>
                </a:solidFill>
                <a:ea typeface="Montserrat"/>
                <a:cs typeface="Montserrat"/>
                <a:sym typeface="Montserrat"/>
              </a:rPr>
              <a:t>speed of </a:t>
            </a:r>
            <a:br>
              <a:rPr lang="en-GB" dirty="0">
                <a:solidFill>
                  <a:srgbClr val="1C4161"/>
                </a:solidFill>
                <a:ea typeface="Montserrat"/>
                <a:cs typeface="Montserrat"/>
                <a:sym typeface="Montserrat"/>
              </a:rPr>
            </a:br>
            <a:r>
              <a:rPr lang="en-GB" dirty="0">
                <a:solidFill>
                  <a:srgbClr val="1C4161"/>
                </a:solidFill>
                <a:ea typeface="Montserrat"/>
                <a:cs typeface="Montserrat"/>
                <a:sym typeface="Montserrat"/>
              </a:rPr>
              <a:t>light ...</a:t>
            </a:r>
            <a:endParaRPr dirty="0">
              <a:solidFill>
                <a:srgbClr val="1C4161"/>
              </a:solidFill>
              <a:ea typeface="Montserrat"/>
              <a:cs typeface="Montserrat"/>
              <a:sym typeface="Montserrat"/>
            </a:endParaRPr>
          </a:p>
          <a:p>
            <a:pPr marL="0" lvl="0" indent="0" algn="l" rtl="0">
              <a:spcBef>
                <a:spcPts val="0"/>
              </a:spcBef>
              <a:spcAft>
                <a:spcPts val="0"/>
              </a:spcAft>
              <a:buNone/>
            </a:pPr>
            <a:endParaRPr dirty="0">
              <a:solidFill>
                <a:srgbClr val="1C4161"/>
              </a:solidFill>
              <a:ea typeface="Montserrat"/>
              <a:cs typeface="Montserrat"/>
              <a:sym typeface="Montserrat"/>
            </a:endParaRPr>
          </a:p>
        </p:txBody>
      </p:sp>
    </p:spTree>
    <p:extLst>
      <p:ext uri="{BB962C8B-B14F-4D97-AF65-F5344CB8AC3E}">
        <p14:creationId xmlns:p14="http://schemas.microsoft.com/office/powerpoint/2010/main" val="1199307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BEC2947-C763-214B-9078-4C9AD6898E0B}"/>
              </a:ext>
            </a:extLst>
          </p:cNvPr>
          <p:cNvSpPr>
            <a:spLocks noGrp="1"/>
          </p:cNvSpPr>
          <p:nvPr>
            <p:ph idx="1"/>
          </p:nvPr>
        </p:nvSpPr>
        <p:spPr>
          <a:xfrm>
            <a:off x="350201" y="1149764"/>
            <a:ext cx="8439238" cy="3934405"/>
          </a:xfrm>
        </p:spPr>
        <p:txBody>
          <a:bodyPr>
            <a:normAutofit/>
          </a:bodyPr>
          <a:lstStyle/>
          <a:p>
            <a:pPr marL="0" indent="0">
              <a:buNone/>
            </a:pPr>
            <a:r>
              <a:rPr lang="en-US" dirty="0"/>
              <a:t>Can you choose not to deal with security incidents ?</a:t>
            </a:r>
          </a:p>
          <a:p>
            <a:pPr marL="0" indent="0">
              <a:buNone/>
            </a:pPr>
            <a:r>
              <a:rPr lang="en-US" dirty="0"/>
              <a:t>Do you like to react more than to prevent ? Do you just love to fight fire ?</a:t>
            </a:r>
          </a:p>
          <a:p>
            <a:pPr marL="0" indent="0">
              <a:buNone/>
            </a:pPr>
            <a:r>
              <a:rPr lang="en-US" dirty="0"/>
              <a:t>So you agree that incident </a:t>
            </a:r>
            <a:r>
              <a:rPr lang="en-US" b="1" dirty="0"/>
              <a:t>management</a:t>
            </a:r>
            <a:r>
              <a:rPr lang="en-US" dirty="0"/>
              <a:t> is the way to go </a:t>
            </a:r>
          </a:p>
          <a:p>
            <a:pPr marL="0" indent="0">
              <a:buNone/>
            </a:pPr>
            <a:r>
              <a:rPr lang="en-US" dirty="0"/>
              <a:t>We refer to ourselves in that community as “CSIRTs“: would you prefer to use a term no one understands ?</a:t>
            </a:r>
          </a:p>
          <a:p>
            <a:endParaRPr lang="en-US" sz="1000" dirty="0"/>
          </a:p>
          <a:p>
            <a:pPr>
              <a:buFont typeface="Wingdings" pitchFamily="2" charset="2"/>
              <a:buChar char="è"/>
            </a:pPr>
            <a:r>
              <a:rPr lang="en-US" b="1" dirty="0">
                <a:sym typeface="Wingdings" pitchFamily="2" charset="2"/>
              </a:rPr>
              <a:t> You need a CSIRT capability to manage incidents</a:t>
            </a:r>
          </a:p>
          <a:p>
            <a:pPr>
              <a:buFont typeface="Wingdings" pitchFamily="2" charset="2"/>
              <a:buChar char="è"/>
            </a:pPr>
            <a:endParaRPr lang="en-US" sz="1000" dirty="0"/>
          </a:p>
          <a:p>
            <a:pPr marL="0" indent="0">
              <a:buNone/>
            </a:pPr>
            <a:r>
              <a:rPr lang="en-US" dirty="0"/>
              <a:t>This module is there to help you :</a:t>
            </a:r>
          </a:p>
          <a:p>
            <a:r>
              <a:rPr lang="en-US" dirty="0"/>
              <a:t>make your CSIRT fit your local needs</a:t>
            </a:r>
          </a:p>
          <a:p>
            <a:r>
              <a:rPr lang="en-US" dirty="0"/>
              <a:t>make your team more effective</a:t>
            </a:r>
          </a:p>
        </p:txBody>
      </p:sp>
      <p:sp>
        <p:nvSpPr>
          <p:cNvPr id="3" name="Slide Number Placeholder 2">
            <a:extLst>
              <a:ext uri="{FF2B5EF4-FFF2-40B4-BE49-F238E27FC236}">
                <a16:creationId xmlns:a16="http://schemas.microsoft.com/office/drawing/2014/main" id="{BD13084F-D443-3C4C-8F09-741F3D6DCA97}"/>
              </a:ext>
            </a:extLst>
          </p:cNvPr>
          <p:cNvSpPr>
            <a:spLocks noGrp="1"/>
          </p:cNvSpPr>
          <p:nvPr>
            <p:ph type="sldNum" sz="quarter" idx="4"/>
          </p:nvPr>
        </p:nvSpPr>
        <p:spPr/>
        <p:txBody>
          <a:bodyPr/>
          <a:lstStyle/>
          <a:p>
            <a:fld id="{9E7CA0F2-EE66-4F60-8C00-E0BE38E7AEC5}" type="slidenum">
              <a:rPr lang="en-GB" smtClean="0"/>
              <a:pPr/>
              <a:t>11</a:t>
            </a:fld>
            <a:endParaRPr lang="en-GB" dirty="0"/>
          </a:p>
        </p:txBody>
      </p:sp>
      <p:sp>
        <p:nvSpPr>
          <p:cNvPr id="4" name="Title 3">
            <a:extLst>
              <a:ext uri="{FF2B5EF4-FFF2-40B4-BE49-F238E27FC236}">
                <a16:creationId xmlns:a16="http://schemas.microsoft.com/office/drawing/2014/main" id="{C02D76CE-A0B1-2544-BE6B-E5D2C8817856}"/>
              </a:ext>
            </a:extLst>
          </p:cNvPr>
          <p:cNvSpPr>
            <a:spLocks noGrp="1"/>
          </p:cNvSpPr>
          <p:nvPr>
            <p:ph type="title"/>
          </p:nvPr>
        </p:nvSpPr>
        <p:spPr/>
        <p:txBody>
          <a:bodyPr/>
          <a:lstStyle/>
          <a:p>
            <a:r>
              <a:rPr lang="en-GB" dirty="0"/>
              <a:t>Do you have a choice ?</a:t>
            </a:r>
          </a:p>
        </p:txBody>
      </p:sp>
    </p:spTree>
    <p:extLst>
      <p:ext uri="{BB962C8B-B14F-4D97-AF65-F5344CB8AC3E}">
        <p14:creationId xmlns:p14="http://schemas.microsoft.com/office/powerpoint/2010/main" val="2456004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EB5B027-41FE-E143-A38C-36010316366C}"/>
              </a:ext>
            </a:extLst>
          </p:cNvPr>
          <p:cNvSpPr>
            <a:spLocks noGrp="1"/>
          </p:cNvSpPr>
          <p:nvPr>
            <p:ph idx="1"/>
          </p:nvPr>
        </p:nvSpPr>
        <p:spPr/>
        <p:txBody>
          <a:bodyPr/>
          <a:lstStyle/>
          <a:p>
            <a:pPr marL="0" indent="0">
              <a:buNone/>
            </a:pPr>
            <a:r>
              <a:rPr lang="en-GB" dirty="0"/>
              <a:t>To organise incident management in the </a:t>
            </a:r>
            <a:br>
              <a:rPr lang="en-GB" dirty="0"/>
            </a:br>
            <a:r>
              <a:rPr lang="en-GB" dirty="0"/>
              <a:t>CSIRT way means to </a:t>
            </a:r>
            <a:r>
              <a:rPr lang="en-GB" b="1" dirty="0"/>
              <a:t>organise</a:t>
            </a:r>
            <a:r>
              <a:rPr lang="en-GB" dirty="0"/>
              <a:t> :</a:t>
            </a:r>
          </a:p>
          <a:p>
            <a:r>
              <a:rPr lang="en-GB" dirty="0"/>
              <a:t>IM Awareness on all levels</a:t>
            </a:r>
          </a:p>
          <a:p>
            <a:r>
              <a:rPr lang="en-GB" dirty="0"/>
              <a:t>Authority</a:t>
            </a:r>
          </a:p>
          <a:p>
            <a:r>
              <a:rPr lang="en-GB" dirty="0"/>
              <a:t>Escalation</a:t>
            </a:r>
          </a:p>
          <a:p>
            <a:r>
              <a:rPr lang="en-GB" dirty="0"/>
              <a:t>External Contacts (CSIRTs, police, etc.)</a:t>
            </a:r>
          </a:p>
          <a:p>
            <a:endParaRPr lang="en-GB" dirty="0"/>
          </a:p>
        </p:txBody>
      </p:sp>
      <p:sp>
        <p:nvSpPr>
          <p:cNvPr id="3" name="Slide Number Placeholder 2">
            <a:extLst>
              <a:ext uri="{FF2B5EF4-FFF2-40B4-BE49-F238E27FC236}">
                <a16:creationId xmlns:a16="http://schemas.microsoft.com/office/drawing/2014/main" id="{11E319E3-2F0A-C045-A43A-D4027887C3D1}"/>
              </a:ext>
            </a:extLst>
          </p:cNvPr>
          <p:cNvSpPr>
            <a:spLocks noGrp="1"/>
          </p:cNvSpPr>
          <p:nvPr>
            <p:ph type="sldNum" sz="quarter" idx="4"/>
          </p:nvPr>
        </p:nvSpPr>
        <p:spPr/>
        <p:txBody>
          <a:bodyPr/>
          <a:lstStyle/>
          <a:p>
            <a:fld id="{9E7CA0F2-EE66-4F60-8C00-E0BE38E7AEC5}" type="slidenum">
              <a:rPr lang="en-GB" smtClean="0"/>
              <a:pPr/>
              <a:t>12</a:t>
            </a:fld>
            <a:endParaRPr lang="en-GB" dirty="0"/>
          </a:p>
        </p:txBody>
      </p:sp>
      <p:sp>
        <p:nvSpPr>
          <p:cNvPr id="4" name="Title 3">
            <a:extLst>
              <a:ext uri="{FF2B5EF4-FFF2-40B4-BE49-F238E27FC236}">
                <a16:creationId xmlns:a16="http://schemas.microsoft.com/office/drawing/2014/main" id="{3DB27719-B4B4-D84B-BA87-4E501ACD0886}"/>
              </a:ext>
            </a:extLst>
          </p:cNvPr>
          <p:cNvSpPr>
            <a:spLocks noGrp="1"/>
          </p:cNvSpPr>
          <p:nvPr>
            <p:ph type="title"/>
          </p:nvPr>
        </p:nvSpPr>
        <p:spPr/>
        <p:txBody>
          <a:bodyPr/>
          <a:lstStyle/>
          <a:p>
            <a:r>
              <a:rPr lang="en-GB" dirty="0"/>
              <a:t>CSIRT means : to organise incident management</a:t>
            </a:r>
          </a:p>
        </p:txBody>
      </p:sp>
      <p:pic>
        <p:nvPicPr>
          <p:cNvPr id="6" name="Picture 5">
            <a:extLst>
              <a:ext uri="{FF2B5EF4-FFF2-40B4-BE49-F238E27FC236}">
                <a16:creationId xmlns:a16="http://schemas.microsoft.com/office/drawing/2014/main" id="{6A02357B-D9AD-A54B-B846-B8844615225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925312" y="0"/>
            <a:ext cx="3218688" cy="4827532"/>
          </a:xfrm>
          <a:prstGeom prst="rect">
            <a:avLst/>
          </a:prstGeom>
        </p:spPr>
      </p:pic>
      <p:sp>
        <p:nvSpPr>
          <p:cNvPr id="7" name="TextBox 6">
            <a:extLst>
              <a:ext uri="{FF2B5EF4-FFF2-40B4-BE49-F238E27FC236}">
                <a16:creationId xmlns:a16="http://schemas.microsoft.com/office/drawing/2014/main" id="{DED513D0-4D6C-EC46-8982-5E4EFF1F75CF}"/>
              </a:ext>
            </a:extLst>
          </p:cNvPr>
          <p:cNvSpPr txBox="1"/>
          <p:nvPr/>
        </p:nvSpPr>
        <p:spPr>
          <a:xfrm>
            <a:off x="5925312" y="4840790"/>
            <a:ext cx="2498313" cy="276999"/>
          </a:xfrm>
          <a:prstGeom prst="rect">
            <a:avLst/>
          </a:prstGeom>
          <a:noFill/>
        </p:spPr>
        <p:txBody>
          <a:bodyPr wrap="none" rtlCol="0">
            <a:spAutoFit/>
          </a:bodyPr>
          <a:lstStyle/>
          <a:p>
            <a:pPr algn="ctr"/>
            <a:r>
              <a:rPr lang="en-IE" sz="1200" dirty="0"/>
              <a:t>Photo by </a:t>
            </a:r>
            <a:r>
              <a:rPr lang="en-IE" sz="1200" dirty="0">
                <a:hlinkClick r:id="rId4"/>
              </a:rPr>
              <a:t>Josh Calabrese</a:t>
            </a:r>
            <a:r>
              <a:rPr lang="en-IE" sz="1200" dirty="0"/>
              <a:t> on </a:t>
            </a:r>
            <a:r>
              <a:rPr lang="en-IE" sz="1200" dirty="0">
                <a:hlinkClick r:id="rId5"/>
              </a:rPr>
              <a:t>Unsplash</a:t>
            </a:r>
            <a:endParaRPr lang="en-GB" sz="1100" dirty="0"/>
          </a:p>
        </p:txBody>
      </p:sp>
      <p:sp>
        <p:nvSpPr>
          <p:cNvPr id="8" name="TextBox 7">
            <a:extLst>
              <a:ext uri="{FF2B5EF4-FFF2-40B4-BE49-F238E27FC236}">
                <a16:creationId xmlns:a16="http://schemas.microsoft.com/office/drawing/2014/main" id="{1814BE85-D1CF-3F4A-A35D-8B4F2F9C7F2E}"/>
              </a:ext>
            </a:extLst>
          </p:cNvPr>
          <p:cNvSpPr txBox="1"/>
          <p:nvPr/>
        </p:nvSpPr>
        <p:spPr>
          <a:xfrm>
            <a:off x="4645152" y="3913632"/>
            <a:ext cx="184731" cy="300082"/>
          </a:xfrm>
          <a:prstGeom prst="rect">
            <a:avLst/>
          </a:prstGeom>
          <a:noFill/>
        </p:spPr>
        <p:txBody>
          <a:bodyPr wrap="none" rtlCol="0">
            <a:spAutoFit/>
          </a:bodyPr>
          <a:lstStyle/>
          <a:p>
            <a:endParaRPr lang="en-GB" dirty="0"/>
          </a:p>
        </p:txBody>
      </p:sp>
    </p:spTree>
    <p:extLst>
      <p:ext uri="{BB962C8B-B14F-4D97-AF65-F5344CB8AC3E}">
        <p14:creationId xmlns:p14="http://schemas.microsoft.com/office/powerpoint/2010/main" val="35306283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r>
              <a:rPr lang="en-GB" dirty="0"/>
              <a:t>Key references and other starting points</a:t>
            </a:r>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Starting Points</a:t>
            </a:r>
          </a:p>
        </p:txBody>
      </p:sp>
    </p:spTree>
    <p:extLst>
      <p:ext uri="{BB962C8B-B14F-4D97-AF65-F5344CB8AC3E}">
        <p14:creationId xmlns:p14="http://schemas.microsoft.com/office/powerpoint/2010/main" val="38139592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350201" y="1149765"/>
            <a:ext cx="8439238" cy="3489722"/>
          </a:xfrm>
        </p:spPr>
        <p:txBody>
          <a:bodyPr>
            <a:normAutofit/>
          </a:bodyPr>
          <a:lstStyle/>
          <a:p>
            <a:pPr marL="0" indent="0">
              <a:buNone/>
            </a:pPr>
            <a:r>
              <a:rPr lang="en-GB" dirty="0"/>
              <a:t>The CSIRT work is a many faceted and challenging craft</a:t>
            </a:r>
            <a:br>
              <a:rPr lang="en-GB" dirty="0"/>
            </a:br>
            <a:endParaRPr lang="en-GB" dirty="0"/>
          </a:p>
          <a:p>
            <a:pPr marL="0" indent="0">
              <a:buNone/>
            </a:pPr>
            <a:r>
              <a:rPr lang="en-GB" dirty="0"/>
              <a:t>CSIRT members need :</a:t>
            </a:r>
          </a:p>
          <a:p>
            <a:pPr marL="0" indent="0">
              <a:buNone/>
            </a:pPr>
            <a:r>
              <a:rPr lang="en-GB" dirty="0"/>
              <a:t>1.	Technical skills and experience</a:t>
            </a:r>
          </a:p>
          <a:p>
            <a:pPr marL="0" indent="0">
              <a:buNone/>
            </a:pPr>
            <a:r>
              <a:rPr lang="en-GB" dirty="0"/>
              <a:t>1.	Communication skills</a:t>
            </a:r>
          </a:p>
          <a:p>
            <a:pPr marL="0" indent="0">
              <a:buNone/>
            </a:pPr>
            <a:r>
              <a:rPr lang="en-GB" dirty="0"/>
              <a:t>2.	Trust building skills </a:t>
            </a:r>
            <a:r>
              <a:rPr lang="en-GB" dirty="0">
                <a:sym typeface="Wingdings" pitchFamily="2" charset="2"/>
              </a:rPr>
              <a:t> human networks</a:t>
            </a:r>
            <a:endParaRPr lang="en-GB" dirty="0"/>
          </a:p>
          <a:p>
            <a:pPr marL="0" indent="0">
              <a:buNone/>
            </a:pPr>
            <a:r>
              <a:rPr lang="en-GB" dirty="0"/>
              <a:t>3.	Common sense</a:t>
            </a:r>
          </a:p>
          <a:p>
            <a:pPr marL="0" indent="0">
              <a:buNone/>
            </a:pPr>
            <a:r>
              <a:rPr lang="en-GB" dirty="0"/>
              <a:t>4.	Creativity, thinking outside the box</a:t>
            </a:r>
          </a:p>
          <a:p>
            <a:pPr marL="0" indent="0">
              <a:buNone/>
            </a:pPr>
            <a:r>
              <a:rPr lang="en-GB" dirty="0"/>
              <a:t>5.	At times: stamina</a:t>
            </a:r>
          </a:p>
          <a:p>
            <a:pPr marL="0" indent="0">
              <a:buNone/>
            </a:pPr>
            <a:endParaRPr lang="en-GB" dirty="0"/>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14</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Starting point #1 :  human</a:t>
            </a:r>
          </a:p>
        </p:txBody>
      </p:sp>
      <p:sp>
        <p:nvSpPr>
          <p:cNvPr id="5" name="TextBox 4">
            <a:extLst>
              <a:ext uri="{FF2B5EF4-FFF2-40B4-BE49-F238E27FC236}">
                <a16:creationId xmlns:a16="http://schemas.microsoft.com/office/drawing/2014/main" id="{4784250D-B475-CA4A-885A-4515B355AE62}"/>
              </a:ext>
            </a:extLst>
          </p:cNvPr>
          <p:cNvSpPr txBox="1"/>
          <p:nvPr/>
        </p:nvSpPr>
        <p:spPr>
          <a:xfrm>
            <a:off x="6059568" y="4840790"/>
            <a:ext cx="2515560" cy="276999"/>
          </a:xfrm>
          <a:prstGeom prst="rect">
            <a:avLst/>
          </a:prstGeom>
          <a:noFill/>
        </p:spPr>
        <p:txBody>
          <a:bodyPr wrap="none" rtlCol="0">
            <a:spAutoFit/>
          </a:bodyPr>
          <a:lstStyle/>
          <a:p>
            <a:pPr algn="ctr"/>
            <a:r>
              <a:rPr lang="en-IE" sz="1200" dirty="0"/>
              <a:t>Photo by </a:t>
            </a:r>
            <a:r>
              <a:rPr lang="en-IE" sz="1200" dirty="0">
                <a:hlinkClick r:id="rId3"/>
              </a:rPr>
              <a:t>roya ann miller</a:t>
            </a:r>
            <a:r>
              <a:rPr lang="en-IE" sz="1200" dirty="0"/>
              <a:t> on </a:t>
            </a:r>
            <a:r>
              <a:rPr lang="en-IE" sz="1200" dirty="0">
                <a:hlinkClick r:id="rId4"/>
              </a:rPr>
              <a:t>Unsplash</a:t>
            </a:r>
            <a:endParaRPr lang="en-GB" sz="1050" dirty="0"/>
          </a:p>
        </p:txBody>
      </p:sp>
      <p:pic>
        <p:nvPicPr>
          <p:cNvPr id="7" name="Picture 6">
            <a:extLst>
              <a:ext uri="{FF2B5EF4-FFF2-40B4-BE49-F238E27FC236}">
                <a16:creationId xmlns:a16="http://schemas.microsoft.com/office/drawing/2014/main" id="{A5F71E2D-8378-174A-8E8B-F9490245635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072184" y="1028691"/>
            <a:ext cx="2474364" cy="3711965"/>
          </a:xfrm>
          <a:prstGeom prst="rect">
            <a:avLst/>
          </a:prstGeom>
        </p:spPr>
      </p:pic>
    </p:spTree>
    <p:extLst>
      <p:ext uri="{BB962C8B-B14F-4D97-AF65-F5344CB8AC3E}">
        <p14:creationId xmlns:p14="http://schemas.microsoft.com/office/powerpoint/2010/main" val="17389454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941A6D-7DC3-D149-A85A-B885DD2F2B82}"/>
              </a:ext>
            </a:extLst>
          </p:cNvPr>
          <p:cNvSpPr>
            <a:spLocks noGrp="1"/>
          </p:cNvSpPr>
          <p:nvPr>
            <p:ph idx="1"/>
          </p:nvPr>
        </p:nvSpPr>
        <p:spPr>
          <a:xfrm>
            <a:off x="2065866" y="2540000"/>
            <a:ext cx="6588106" cy="2009176"/>
          </a:xfrm>
        </p:spPr>
        <p:txBody>
          <a:bodyPr/>
          <a:lstStyle/>
          <a:p>
            <a:pPr marL="0" indent="0">
              <a:buNone/>
            </a:pPr>
            <a:r>
              <a:rPr lang="en-GB" b="1" dirty="0"/>
              <a:t>What is the difference between CERT and CSIRT ?</a:t>
            </a:r>
          </a:p>
        </p:txBody>
      </p:sp>
      <p:sp>
        <p:nvSpPr>
          <p:cNvPr id="3" name="Slide Number Placeholder 2">
            <a:extLst>
              <a:ext uri="{FF2B5EF4-FFF2-40B4-BE49-F238E27FC236}">
                <a16:creationId xmlns:a16="http://schemas.microsoft.com/office/drawing/2014/main" id="{B84F798D-94DA-1C43-996D-9C270B6683A5}"/>
              </a:ext>
            </a:extLst>
          </p:cNvPr>
          <p:cNvSpPr>
            <a:spLocks noGrp="1"/>
          </p:cNvSpPr>
          <p:nvPr>
            <p:ph type="sldNum" sz="quarter" idx="4"/>
          </p:nvPr>
        </p:nvSpPr>
        <p:spPr/>
        <p:txBody>
          <a:bodyPr/>
          <a:lstStyle/>
          <a:p>
            <a:fld id="{9E7CA0F2-EE66-4F60-8C00-E0BE38E7AEC5}" type="slidenum">
              <a:rPr lang="en-GB" smtClean="0"/>
              <a:pPr/>
              <a:t>15</a:t>
            </a:fld>
            <a:endParaRPr lang="en-GB" dirty="0"/>
          </a:p>
        </p:txBody>
      </p:sp>
      <p:sp>
        <p:nvSpPr>
          <p:cNvPr id="4" name="Title 3">
            <a:extLst>
              <a:ext uri="{FF2B5EF4-FFF2-40B4-BE49-F238E27FC236}">
                <a16:creationId xmlns:a16="http://schemas.microsoft.com/office/drawing/2014/main" id="{99B5B2F6-6D83-7541-BB30-33F989116E9B}"/>
              </a:ext>
            </a:extLst>
          </p:cNvPr>
          <p:cNvSpPr>
            <a:spLocks noGrp="1"/>
          </p:cNvSpPr>
          <p:nvPr>
            <p:ph type="title"/>
          </p:nvPr>
        </p:nvSpPr>
        <p:spPr/>
        <p:txBody>
          <a:bodyPr/>
          <a:lstStyle/>
          <a:p>
            <a:r>
              <a:rPr lang="en-GB" dirty="0"/>
              <a:t>Question</a:t>
            </a:r>
          </a:p>
        </p:txBody>
      </p:sp>
    </p:spTree>
    <p:extLst>
      <p:ext uri="{BB962C8B-B14F-4D97-AF65-F5344CB8AC3E}">
        <p14:creationId xmlns:p14="http://schemas.microsoft.com/office/powerpoint/2010/main" val="23826063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350201" y="1104608"/>
            <a:ext cx="8439238" cy="3806057"/>
          </a:xfrm>
        </p:spPr>
        <p:txBody>
          <a:bodyPr>
            <a:normAutofit fontScale="92500" lnSpcReduction="10000"/>
          </a:bodyPr>
          <a:lstStyle/>
          <a:p>
            <a:pPr marL="0" indent="0">
              <a:buNone/>
            </a:pPr>
            <a:r>
              <a:rPr lang="en-GB" dirty="0"/>
              <a:t>CERT : Computer Emergency Response Team</a:t>
            </a:r>
          </a:p>
          <a:p>
            <a:pPr lvl="1"/>
            <a:r>
              <a:rPr lang="en-GB" dirty="0"/>
              <a:t>Origin 1988, later trademarked, but only in the USA and Canada</a:t>
            </a:r>
          </a:p>
          <a:p>
            <a:pPr lvl="1"/>
            <a:r>
              <a:rPr lang="en-GB" dirty="0"/>
              <a:t>CERT Coordination </a:t>
            </a:r>
            <a:r>
              <a:rPr lang="en-GB" dirty="0" err="1"/>
              <a:t>Center</a:t>
            </a:r>
            <a:r>
              <a:rPr lang="en-GB" dirty="0"/>
              <a:t> (CERT/CC)</a:t>
            </a:r>
          </a:p>
          <a:p>
            <a:pPr lvl="1"/>
            <a:r>
              <a:rPr lang="en-GB" dirty="0"/>
              <a:t>Recommend to nicely ask: “</a:t>
            </a:r>
            <a:r>
              <a:rPr lang="en-IE" dirty="0"/>
              <a:t>Contact CERT/CC Security Operations (</a:t>
            </a:r>
            <a:r>
              <a:rPr lang="en-IE" dirty="0">
                <a:hlinkClick r:id="rId3"/>
              </a:rPr>
              <a:t>security-operations@cert.org</a:t>
            </a:r>
            <a:r>
              <a:rPr lang="en-IE" dirty="0"/>
              <a:t>) for CERT partnership details” (recent quote from CERT/CC)</a:t>
            </a:r>
            <a:endParaRPr lang="en-GB" dirty="0"/>
          </a:p>
          <a:p>
            <a:pPr marL="0" indent="0">
              <a:buNone/>
            </a:pPr>
            <a:r>
              <a:rPr lang="en-GB" dirty="0"/>
              <a:t>CSIRT : Computer Security Incident Response Team</a:t>
            </a:r>
          </a:p>
          <a:p>
            <a:pPr lvl="1"/>
            <a:r>
              <a:rPr lang="en-GB" dirty="0"/>
              <a:t>Origin 1998 : http://</a:t>
            </a:r>
            <a:r>
              <a:rPr lang="en-GB" dirty="0" err="1"/>
              <a:t>www.cert.org</a:t>
            </a:r>
            <a:r>
              <a:rPr lang="en-GB" dirty="0"/>
              <a:t>/archive/pdf/</a:t>
            </a:r>
            <a:r>
              <a:rPr lang="en-GB" dirty="0" err="1"/>
              <a:t>csirt-handbook.pdf</a:t>
            </a:r>
            <a:r>
              <a:rPr lang="en-GB" dirty="0"/>
              <a:t> </a:t>
            </a:r>
          </a:p>
          <a:p>
            <a:pPr lvl="1"/>
            <a:r>
              <a:rPr lang="en-GB" dirty="0"/>
              <a:t>Free to use as has never been claimed, and now near impossible to “own” the term </a:t>
            </a:r>
          </a:p>
          <a:p>
            <a:pPr marL="0" indent="0">
              <a:buNone/>
            </a:pPr>
            <a:r>
              <a:rPr lang="en-GB" dirty="0"/>
              <a:t>nCSIRT, </a:t>
            </a:r>
            <a:r>
              <a:rPr lang="en-GB" dirty="0" err="1"/>
              <a:t>gCSIRT</a:t>
            </a:r>
            <a:r>
              <a:rPr lang="en-GB" dirty="0"/>
              <a:t>, NCSC, IHT, SIRT, CIRT, IHC …. all CSIRTs</a:t>
            </a:r>
          </a:p>
          <a:p>
            <a:pPr marL="0" indent="0">
              <a:buNone/>
            </a:pPr>
            <a:r>
              <a:rPr lang="en-GB" dirty="0"/>
              <a:t>ISAC:  like a CSIRT that does analysis and sharing, but no actual response/coordination</a:t>
            </a:r>
          </a:p>
          <a:p>
            <a:pPr marL="0" indent="0">
              <a:buNone/>
            </a:pPr>
            <a:r>
              <a:rPr lang="en-GB" dirty="0"/>
              <a:t>SOC: similar to a CSIRT but specialises on the detection element</a:t>
            </a:r>
          </a:p>
          <a:p>
            <a:pPr marL="0" indent="0">
              <a:buNone/>
            </a:pPr>
            <a:r>
              <a:rPr lang="en-GB" dirty="0"/>
              <a:t>PSIRT: vendor team, specialises on fixing vulnerabilities in the *ware that they sell</a:t>
            </a:r>
          </a:p>
          <a:p>
            <a:pPr marL="0" indent="0">
              <a:buNone/>
            </a:pPr>
            <a:endParaRPr lang="en-GB" sz="400" dirty="0"/>
          </a:p>
          <a:p>
            <a:pPr marL="0" indent="0">
              <a:buNone/>
            </a:pPr>
            <a:r>
              <a:rPr lang="en-GB" b="1" dirty="0">
                <a:solidFill>
                  <a:srgbClr val="FF0000"/>
                </a:solidFill>
              </a:rPr>
              <a:t>What’s in a name – you must have this capability !</a:t>
            </a:r>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16</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Starting point #2 :  terminology</a:t>
            </a:r>
          </a:p>
        </p:txBody>
      </p:sp>
    </p:spTree>
    <p:extLst>
      <p:ext uri="{BB962C8B-B14F-4D97-AF65-F5344CB8AC3E}">
        <p14:creationId xmlns:p14="http://schemas.microsoft.com/office/powerpoint/2010/main" val="22616382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B5814D5-B406-3341-930D-FF6D5E7584C8}"/>
              </a:ext>
            </a:extLst>
          </p:cNvPr>
          <p:cNvSpPr>
            <a:spLocks noGrp="1"/>
          </p:cNvSpPr>
          <p:nvPr>
            <p:ph idx="1"/>
          </p:nvPr>
        </p:nvSpPr>
        <p:spPr>
          <a:xfrm>
            <a:off x="1806221" y="2528711"/>
            <a:ext cx="6983217" cy="2110776"/>
          </a:xfrm>
        </p:spPr>
        <p:txBody>
          <a:bodyPr/>
          <a:lstStyle/>
          <a:p>
            <a:pPr marL="0" indent="0">
              <a:buNone/>
            </a:pPr>
            <a:r>
              <a:rPr lang="en-GB" b="1" dirty="0"/>
              <a:t>Is an nCSIRT or NCSC very different from other CSIRTs ?</a:t>
            </a:r>
          </a:p>
        </p:txBody>
      </p:sp>
      <p:sp>
        <p:nvSpPr>
          <p:cNvPr id="3" name="Slide Number Placeholder 2">
            <a:extLst>
              <a:ext uri="{FF2B5EF4-FFF2-40B4-BE49-F238E27FC236}">
                <a16:creationId xmlns:a16="http://schemas.microsoft.com/office/drawing/2014/main" id="{07092862-7A40-C24E-BE7D-30CEFEF41378}"/>
              </a:ext>
            </a:extLst>
          </p:cNvPr>
          <p:cNvSpPr>
            <a:spLocks noGrp="1"/>
          </p:cNvSpPr>
          <p:nvPr>
            <p:ph type="sldNum" sz="quarter" idx="4"/>
          </p:nvPr>
        </p:nvSpPr>
        <p:spPr/>
        <p:txBody>
          <a:bodyPr/>
          <a:lstStyle/>
          <a:p>
            <a:fld id="{9E7CA0F2-EE66-4F60-8C00-E0BE38E7AEC5}" type="slidenum">
              <a:rPr lang="en-GB" smtClean="0"/>
              <a:pPr/>
              <a:t>17</a:t>
            </a:fld>
            <a:endParaRPr lang="en-GB" dirty="0"/>
          </a:p>
        </p:txBody>
      </p:sp>
      <p:sp>
        <p:nvSpPr>
          <p:cNvPr id="4" name="Title 3">
            <a:extLst>
              <a:ext uri="{FF2B5EF4-FFF2-40B4-BE49-F238E27FC236}">
                <a16:creationId xmlns:a16="http://schemas.microsoft.com/office/drawing/2014/main" id="{29BED2A9-A6EE-6745-8706-04CF2A0E8C7B}"/>
              </a:ext>
            </a:extLst>
          </p:cNvPr>
          <p:cNvSpPr>
            <a:spLocks noGrp="1"/>
          </p:cNvSpPr>
          <p:nvPr>
            <p:ph type="title"/>
          </p:nvPr>
        </p:nvSpPr>
        <p:spPr/>
        <p:txBody>
          <a:bodyPr/>
          <a:lstStyle/>
          <a:p>
            <a:r>
              <a:rPr lang="en-GB" dirty="0"/>
              <a:t>Question	</a:t>
            </a:r>
          </a:p>
        </p:txBody>
      </p:sp>
    </p:spTree>
    <p:extLst>
      <p:ext uri="{BB962C8B-B14F-4D97-AF65-F5344CB8AC3E}">
        <p14:creationId xmlns:p14="http://schemas.microsoft.com/office/powerpoint/2010/main" val="10562981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364489" y="1149765"/>
            <a:ext cx="5453381" cy="3190046"/>
          </a:xfrm>
        </p:spPr>
        <p:txBody>
          <a:bodyPr>
            <a:normAutofit fontScale="92500" lnSpcReduction="10000"/>
          </a:bodyPr>
          <a:lstStyle/>
          <a:p>
            <a:pPr marL="0" indent="0">
              <a:buNone/>
            </a:pPr>
            <a:r>
              <a:rPr lang="en-GB" dirty="0"/>
              <a:t>SIM3 = </a:t>
            </a:r>
            <a:r>
              <a:rPr lang="en-GB" b="1" dirty="0"/>
              <a:t>S</a:t>
            </a:r>
            <a:r>
              <a:rPr lang="en-GB" dirty="0"/>
              <a:t>ecurity </a:t>
            </a:r>
            <a:r>
              <a:rPr lang="en-GB" b="1" dirty="0"/>
              <a:t>I</a:t>
            </a:r>
            <a:r>
              <a:rPr lang="en-GB" dirty="0"/>
              <a:t>ncident </a:t>
            </a:r>
            <a:r>
              <a:rPr lang="en-GB" b="1" dirty="0"/>
              <a:t>M</a:t>
            </a:r>
            <a:r>
              <a:rPr lang="en-GB" dirty="0"/>
              <a:t>anagement </a:t>
            </a:r>
            <a:r>
              <a:rPr lang="en-GB" b="1" dirty="0"/>
              <a:t>M</a:t>
            </a:r>
            <a:r>
              <a:rPr lang="en-GB" dirty="0"/>
              <a:t>aturity </a:t>
            </a:r>
            <a:r>
              <a:rPr lang="en-GB" b="1" dirty="0"/>
              <a:t>M</a:t>
            </a:r>
            <a:r>
              <a:rPr lang="en-GB" dirty="0"/>
              <a:t>odel</a:t>
            </a:r>
          </a:p>
          <a:p>
            <a:r>
              <a:rPr lang="en-GB" dirty="0"/>
              <a:t>For (self) assessment, </a:t>
            </a:r>
          </a:p>
          <a:p>
            <a:r>
              <a:rPr lang="en-GB" dirty="0"/>
              <a:t>membership criteria &amp; </a:t>
            </a:r>
          </a:p>
          <a:p>
            <a:r>
              <a:rPr lang="en-GB" dirty="0"/>
              <a:t>audit purposes (including Certification)</a:t>
            </a:r>
          </a:p>
          <a:p>
            <a:pPr marL="0" indent="0">
              <a:buNone/>
            </a:pPr>
            <a:endParaRPr lang="en-GB" sz="1000" dirty="0"/>
          </a:p>
          <a:p>
            <a:pPr marL="0" indent="0">
              <a:buNone/>
            </a:pPr>
            <a:r>
              <a:rPr lang="en-GB" dirty="0"/>
              <a:t>45 parameters in 4 categories</a:t>
            </a:r>
          </a:p>
          <a:p>
            <a:r>
              <a:rPr lang="en-GB" dirty="0"/>
              <a:t>O – Organisation : 11 </a:t>
            </a:r>
          </a:p>
          <a:p>
            <a:r>
              <a:rPr lang="en-GB" dirty="0"/>
              <a:t>H – Human Aspects : 7</a:t>
            </a:r>
          </a:p>
          <a:p>
            <a:r>
              <a:rPr lang="en-GB" dirty="0"/>
              <a:t>T – Tools : 10</a:t>
            </a:r>
          </a:p>
          <a:p>
            <a:r>
              <a:rPr lang="en-GB" dirty="0"/>
              <a:t>P – Processes : 17</a:t>
            </a:r>
          </a:p>
          <a:p>
            <a:endParaRPr lang="en-GB" dirty="0"/>
          </a:p>
          <a:p>
            <a:endParaRPr lang="en-GB" dirty="0"/>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18</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Starting point #3 : SIM3 </a:t>
            </a:r>
          </a:p>
        </p:txBody>
      </p:sp>
      <p:graphicFrame>
        <p:nvGraphicFramePr>
          <p:cNvPr id="6" name="Content Placeholder 4">
            <a:extLst>
              <a:ext uri="{FF2B5EF4-FFF2-40B4-BE49-F238E27FC236}">
                <a16:creationId xmlns:a16="http://schemas.microsoft.com/office/drawing/2014/main" id="{2F5CADB9-5505-024D-8A5F-25BAAEAF606E}"/>
              </a:ext>
            </a:extLst>
          </p:cNvPr>
          <p:cNvGraphicFramePr>
            <a:graphicFrameLocks/>
          </p:cNvGraphicFramePr>
          <p:nvPr>
            <p:extLst>
              <p:ext uri="{D42A27DB-BD31-4B8C-83A1-F6EECF244321}">
                <p14:modId xmlns:p14="http://schemas.microsoft.com/office/powerpoint/2010/main" val="722538671"/>
              </p:ext>
            </p:extLst>
          </p:nvPr>
        </p:nvGraphicFramePr>
        <p:xfrm>
          <a:off x="3051810" y="1126905"/>
          <a:ext cx="8643936" cy="30679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50310C7B-04EE-AF4E-BA09-14D0F2DF4CA8}"/>
              </a:ext>
            </a:extLst>
          </p:cNvPr>
          <p:cNvSpPr txBox="1"/>
          <p:nvPr/>
        </p:nvSpPr>
        <p:spPr>
          <a:xfrm>
            <a:off x="364489" y="4390006"/>
            <a:ext cx="8600047" cy="369332"/>
          </a:xfrm>
          <a:prstGeom prst="rect">
            <a:avLst/>
          </a:prstGeom>
          <a:noFill/>
        </p:spPr>
        <p:txBody>
          <a:bodyPr wrap="none" rtlCol="0">
            <a:spAutoFit/>
          </a:bodyPr>
          <a:lstStyle/>
          <a:p>
            <a:r>
              <a:rPr lang="en-GB" sz="1800" dirty="0"/>
              <a:t>Current is SIM3 v2 interim: see </a:t>
            </a:r>
            <a:r>
              <a:rPr lang="en-GB" sz="1800" dirty="0">
                <a:hlinkClick r:id="rId8"/>
              </a:rPr>
              <a:t>https://opencsirt.org/csirt-maturity/sim3-and-references/</a:t>
            </a:r>
            <a:r>
              <a:rPr lang="en-GB" sz="1800" dirty="0"/>
              <a:t>  </a:t>
            </a:r>
          </a:p>
        </p:txBody>
      </p:sp>
    </p:spTree>
    <p:extLst>
      <p:ext uri="{BB962C8B-B14F-4D97-AF65-F5344CB8AC3E}">
        <p14:creationId xmlns:p14="http://schemas.microsoft.com/office/powerpoint/2010/main" val="29344208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214489" y="1069755"/>
            <a:ext cx="4150831" cy="3681528"/>
          </a:xfrm>
        </p:spPr>
        <p:txBody>
          <a:bodyPr>
            <a:normAutofit/>
          </a:bodyPr>
          <a:lstStyle/>
          <a:p>
            <a:pPr marL="0" indent="0">
              <a:buNone/>
            </a:pPr>
            <a:r>
              <a:rPr lang="en-GB" sz="1800" dirty="0"/>
              <a:t>Each parameter can score on these Levels:</a:t>
            </a:r>
          </a:p>
          <a:p>
            <a:pPr marL="0" indent="0">
              <a:buNone/>
            </a:pPr>
            <a:r>
              <a:rPr lang="en-GB" sz="1600" dirty="0"/>
              <a:t>0 = not available / undefined / unaware </a:t>
            </a:r>
          </a:p>
          <a:p>
            <a:pPr marL="0" indent="0">
              <a:buNone/>
            </a:pPr>
            <a:r>
              <a:rPr lang="en-GB" sz="1600" dirty="0"/>
              <a:t>1 = implicit : “between the ears”, not written</a:t>
            </a:r>
          </a:p>
          <a:p>
            <a:pPr marL="0" indent="0">
              <a:buNone/>
            </a:pPr>
            <a:r>
              <a:rPr lang="en-GB" sz="1600" dirty="0"/>
              <a:t>2 = written down but not formalised (draft)</a:t>
            </a:r>
          </a:p>
          <a:p>
            <a:pPr marL="0" indent="0">
              <a:buNone/>
            </a:pPr>
            <a:r>
              <a:rPr lang="en-GB" sz="1600" dirty="0"/>
              <a:t>3 = like 2 but approved by CSIRT management: “rubberstamped” (</a:t>
            </a:r>
            <a:r>
              <a:rPr lang="en-GB" sz="1600" i="1" dirty="0"/>
              <a:t>or</a:t>
            </a:r>
            <a:r>
              <a:rPr lang="en-GB" sz="1600" dirty="0"/>
              <a:t> published)</a:t>
            </a:r>
          </a:p>
          <a:p>
            <a:pPr marL="0" indent="0">
              <a:buNone/>
            </a:pPr>
            <a:r>
              <a:rPr lang="en-GB" sz="1600" dirty="0"/>
              <a:t>4 = like 3 but actively controlled/</a:t>
            </a:r>
            <a:r>
              <a:rPr lang="en-GB" sz="1600" b="1" dirty="0"/>
              <a:t>audited</a:t>
            </a:r>
            <a:r>
              <a:rPr lang="en-GB" sz="1600" dirty="0"/>
              <a:t> on authority of </a:t>
            </a:r>
            <a:r>
              <a:rPr lang="en-GB" sz="1600" b="1" dirty="0"/>
              <a:t>governance levels above the CSIRT management </a:t>
            </a:r>
            <a:r>
              <a:rPr lang="en-GB" sz="1600" dirty="0"/>
              <a:t>on a </a:t>
            </a:r>
            <a:r>
              <a:rPr lang="en-GB" sz="1600" b="1" dirty="0"/>
              <a:t>regular</a:t>
            </a:r>
            <a:r>
              <a:rPr lang="en-GB" sz="1600" dirty="0"/>
              <a:t> basis (</a:t>
            </a:r>
            <a:r>
              <a:rPr lang="en-GB" sz="1600" i="1" dirty="0"/>
              <a:t>or</a:t>
            </a:r>
            <a:r>
              <a:rPr lang="en-GB" sz="1600" dirty="0"/>
              <a:t> in national law explicitly)</a:t>
            </a:r>
          </a:p>
          <a:p>
            <a:pPr marL="0" indent="0">
              <a:buNone/>
            </a:pPr>
            <a:endParaRPr lang="en-GB" sz="800" dirty="0"/>
          </a:p>
          <a:p>
            <a:pPr marL="0" indent="0">
              <a:buNone/>
            </a:pPr>
            <a:r>
              <a:rPr lang="en-GB" sz="1600" dirty="0">
                <a:solidFill>
                  <a:srgbClr val="FF0000"/>
                </a:solidFill>
              </a:rPr>
              <a:t>Try this out:</a:t>
            </a:r>
            <a:br>
              <a:rPr lang="en-GB" sz="1600" dirty="0">
                <a:solidFill>
                  <a:srgbClr val="FF0000"/>
                </a:solidFill>
              </a:rPr>
            </a:br>
            <a:r>
              <a:rPr lang="en-GB" sz="1600" dirty="0">
                <a:hlinkClick r:id="rId3"/>
              </a:rPr>
              <a:t>https://sim3-check.opencsirt.org</a:t>
            </a:r>
            <a:r>
              <a:rPr lang="en-GB" sz="1600" dirty="0"/>
              <a:t> </a:t>
            </a:r>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19</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SIM3 </a:t>
            </a:r>
            <a:r>
              <a:rPr lang="en-GB" dirty="0" err="1"/>
              <a:t>ctd</a:t>
            </a:r>
            <a:r>
              <a:rPr lang="en-GB" dirty="0"/>
              <a:t>.</a:t>
            </a:r>
          </a:p>
        </p:txBody>
      </p:sp>
      <p:sp>
        <p:nvSpPr>
          <p:cNvPr id="7" name="Rectangle 6">
            <a:extLst>
              <a:ext uri="{FF2B5EF4-FFF2-40B4-BE49-F238E27FC236}">
                <a16:creationId xmlns:a16="http://schemas.microsoft.com/office/drawing/2014/main" id="{97CD5138-4B65-1944-935B-2A09597D7BBF}"/>
              </a:ext>
            </a:extLst>
          </p:cNvPr>
          <p:cNvSpPr/>
          <p:nvPr/>
        </p:nvSpPr>
        <p:spPr>
          <a:xfrm>
            <a:off x="6004851" y="4843310"/>
            <a:ext cx="1565621" cy="276999"/>
          </a:xfrm>
          <a:prstGeom prst="rect">
            <a:avLst/>
          </a:prstGeom>
        </p:spPr>
        <p:txBody>
          <a:bodyPr wrap="none">
            <a:spAutoFit/>
          </a:bodyPr>
          <a:lstStyle/>
          <a:p>
            <a:pPr algn="ctr"/>
            <a:r>
              <a:rPr lang="en-IE" sz="1200" dirty="0"/>
              <a:t>Diagram courtesy OCF</a:t>
            </a:r>
            <a:endParaRPr lang="en-GB" sz="1050" dirty="0"/>
          </a:p>
        </p:txBody>
      </p:sp>
      <p:pic>
        <p:nvPicPr>
          <p:cNvPr id="8" name="Picture 7">
            <a:extLst>
              <a:ext uri="{FF2B5EF4-FFF2-40B4-BE49-F238E27FC236}">
                <a16:creationId xmlns:a16="http://schemas.microsoft.com/office/drawing/2014/main" id="{30097B51-D344-4249-AAF7-083821FFD52E}"/>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274820" y="0"/>
            <a:ext cx="4869181" cy="4751283"/>
          </a:xfrm>
          <a:prstGeom prst="rect">
            <a:avLst/>
          </a:prstGeom>
        </p:spPr>
      </p:pic>
    </p:spTree>
    <p:extLst>
      <p:ext uri="{BB962C8B-B14F-4D97-AF65-F5344CB8AC3E}">
        <p14:creationId xmlns:p14="http://schemas.microsoft.com/office/powerpoint/2010/main" val="689350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DA12CAA-FBC7-7343-B540-223502BA3826}"/>
              </a:ext>
            </a:extLst>
          </p:cNvPr>
          <p:cNvSpPr>
            <a:spLocks noGrp="1"/>
          </p:cNvSpPr>
          <p:nvPr>
            <p:ph idx="1"/>
          </p:nvPr>
        </p:nvSpPr>
        <p:spPr>
          <a:xfrm>
            <a:off x="350201" y="1149765"/>
            <a:ext cx="8439238" cy="3659768"/>
          </a:xfrm>
        </p:spPr>
        <p:txBody>
          <a:bodyPr>
            <a:normAutofit/>
          </a:bodyPr>
          <a:lstStyle/>
          <a:p>
            <a:pPr marL="0" indent="0">
              <a:buNone/>
            </a:pPr>
            <a:r>
              <a:rPr lang="en-GB" b="1" dirty="0"/>
              <a:t>Name of trainer 1</a:t>
            </a:r>
            <a:r>
              <a:rPr lang="en-GB" dirty="0"/>
              <a:t>, affiliation</a:t>
            </a:r>
          </a:p>
          <a:p>
            <a:r>
              <a:rPr lang="en-GB" dirty="0"/>
              <a:t>Bio in a few bullets</a:t>
            </a:r>
          </a:p>
          <a:p>
            <a:pPr marL="0" indent="0">
              <a:buNone/>
            </a:pPr>
            <a:endParaRPr lang="en-GB" sz="1000" dirty="0"/>
          </a:p>
          <a:p>
            <a:pPr marL="0" indent="0">
              <a:buNone/>
            </a:pPr>
            <a:r>
              <a:rPr lang="en-GB" b="1" dirty="0"/>
              <a:t>Name of trainer 2</a:t>
            </a:r>
            <a:r>
              <a:rPr lang="en-GB" dirty="0"/>
              <a:t>, affiliation</a:t>
            </a:r>
          </a:p>
          <a:p>
            <a:r>
              <a:rPr lang="en-GB" dirty="0"/>
              <a:t>Bio in a few bullets</a:t>
            </a:r>
          </a:p>
          <a:p>
            <a:endParaRPr lang="en-GB" dirty="0"/>
          </a:p>
          <a:p>
            <a:pPr marL="0" indent="0">
              <a:buNone/>
            </a:pPr>
            <a:endParaRPr lang="en-GB" dirty="0"/>
          </a:p>
          <a:p>
            <a:pPr marL="0" indent="0">
              <a:buNone/>
            </a:pPr>
            <a:endParaRPr lang="en-GB" dirty="0"/>
          </a:p>
        </p:txBody>
      </p:sp>
      <p:sp>
        <p:nvSpPr>
          <p:cNvPr id="3" name="Slide Number Placeholder 2">
            <a:extLst>
              <a:ext uri="{FF2B5EF4-FFF2-40B4-BE49-F238E27FC236}">
                <a16:creationId xmlns:a16="http://schemas.microsoft.com/office/drawing/2014/main" id="{DFF5E624-77B4-6E44-95E3-EA5274D8D039}"/>
              </a:ext>
            </a:extLst>
          </p:cNvPr>
          <p:cNvSpPr>
            <a:spLocks noGrp="1"/>
          </p:cNvSpPr>
          <p:nvPr>
            <p:ph type="sldNum" sz="quarter" idx="4"/>
          </p:nvPr>
        </p:nvSpPr>
        <p:spPr/>
        <p:txBody>
          <a:bodyPr/>
          <a:lstStyle/>
          <a:p>
            <a:fld id="{9E7CA0F2-EE66-4F60-8C00-E0BE38E7AEC5}" type="slidenum">
              <a:rPr lang="en-GB" smtClean="0"/>
              <a:pPr/>
              <a:t>2</a:t>
            </a:fld>
            <a:endParaRPr lang="en-GB" dirty="0"/>
          </a:p>
        </p:txBody>
      </p:sp>
      <p:sp>
        <p:nvSpPr>
          <p:cNvPr id="4" name="Title 3">
            <a:extLst>
              <a:ext uri="{FF2B5EF4-FFF2-40B4-BE49-F238E27FC236}">
                <a16:creationId xmlns:a16="http://schemas.microsoft.com/office/drawing/2014/main" id="{857E4297-344E-794C-B899-FF492FC95BC3}"/>
              </a:ext>
            </a:extLst>
          </p:cNvPr>
          <p:cNvSpPr>
            <a:spLocks noGrp="1"/>
          </p:cNvSpPr>
          <p:nvPr>
            <p:ph type="title"/>
          </p:nvPr>
        </p:nvSpPr>
        <p:spPr/>
        <p:txBody>
          <a:bodyPr/>
          <a:lstStyle/>
          <a:p>
            <a:r>
              <a:rPr lang="en-GB" dirty="0" err="1"/>
              <a:t>Whois</a:t>
            </a:r>
            <a:endParaRPr lang="en-GB" dirty="0"/>
          </a:p>
        </p:txBody>
      </p:sp>
    </p:spTree>
    <p:extLst>
      <p:ext uri="{BB962C8B-B14F-4D97-AF65-F5344CB8AC3E}">
        <p14:creationId xmlns:p14="http://schemas.microsoft.com/office/powerpoint/2010/main" val="4196265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1614311" y="1149765"/>
            <a:ext cx="7371645" cy="2609436"/>
          </a:xfrm>
        </p:spPr>
        <p:txBody>
          <a:bodyPr>
            <a:normAutofit/>
          </a:bodyPr>
          <a:lstStyle/>
          <a:p>
            <a:pPr marL="0" indent="0">
              <a:buNone/>
            </a:pPr>
            <a:r>
              <a:rPr lang="en-GB" sz="2000" dirty="0"/>
              <a:t>FIRST Services Framework v2.1</a:t>
            </a:r>
            <a:br>
              <a:rPr lang="en-GB" dirty="0"/>
            </a:br>
            <a:r>
              <a:rPr lang="en-GB" sz="1400" dirty="0">
                <a:hlinkClick r:id="rId3"/>
              </a:rPr>
              <a:t>https://www.first.org/standards/frameworks/csirts/csirt_services_framework_v2.1</a:t>
            </a:r>
            <a:r>
              <a:rPr lang="en-GB" sz="1400" dirty="0"/>
              <a:t> </a:t>
            </a:r>
            <a:endParaRPr lang="en-GB" dirty="0"/>
          </a:p>
          <a:p>
            <a:pPr lvl="1"/>
            <a:r>
              <a:rPr lang="en-GB" sz="1800" dirty="0"/>
              <a:t>Enumerates in depth the kind of “services” that an IM team can deliver to their constituency (their clients)</a:t>
            </a:r>
          </a:p>
          <a:p>
            <a:pPr lvl="1"/>
            <a:r>
              <a:rPr lang="en-GB" sz="1800" dirty="0"/>
              <a:t>Designed to fit perfectly for CSIRTs (CERT/CDC/NCSC/etc) but works just as well for SOCs and ISACs </a:t>
            </a:r>
          </a:p>
          <a:p>
            <a:pPr lvl="1"/>
            <a:r>
              <a:rPr lang="en-GB" sz="1800" dirty="0"/>
              <a:t>SIM3 and the Service Framework do not compete but go perfectly together: SIM3 describes the whole range of 45 maturity parameters – the Services Framework is an in depth survey of the O-5 parameter!</a:t>
            </a:r>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20</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Starting point #4 : FIRST CSIRT/SOC/ISAC Services Framework </a:t>
            </a:r>
          </a:p>
        </p:txBody>
      </p:sp>
      <p:cxnSp>
        <p:nvCxnSpPr>
          <p:cNvPr id="6" name="Straight Arrow Connector 5">
            <a:extLst>
              <a:ext uri="{FF2B5EF4-FFF2-40B4-BE49-F238E27FC236}">
                <a16:creationId xmlns:a16="http://schemas.microsoft.com/office/drawing/2014/main" id="{74781414-EF0A-DB44-8AFD-88C30F023D05}"/>
              </a:ext>
            </a:extLst>
          </p:cNvPr>
          <p:cNvCxnSpPr/>
          <p:nvPr/>
        </p:nvCxnSpPr>
        <p:spPr>
          <a:xfrm>
            <a:off x="350201" y="4018845"/>
            <a:ext cx="5373266" cy="0"/>
          </a:xfrm>
          <a:prstGeom prst="straightConnector1">
            <a:avLst/>
          </a:prstGeom>
          <a:ln w="635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F328B4F2-A58E-BC4C-B9F0-6031A638A58E}"/>
              </a:ext>
            </a:extLst>
          </p:cNvPr>
          <p:cNvCxnSpPr>
            <a:cxnSpLocks/>
          </p:cNvCxnSpPr>
          <p:nvPr/>
        </p:nvCxnSpPr>
        <p:spPr>
          <a:xfrm flipV="1">
            <a:off x="1202512" y="1930399"/>
            <a:ext cx="0" cy="2748845"/>
          </a:xfrm>
          <a:prstGeom prst="straightConnector1">
            <a:avLst/>
          </a:prstGeom>
          <a:ln w="635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C9ED826-746E-1642-8583-586A3447C417}"/>
              </a:ext>
            </a:extLst>
          </p:cNvPr>
          <p:cNvSpPr txBox="1"/>
          <p:nvPr/>
        </p:nvSpPr>
        <p:spPr>
          <a:xfrm>
            <a:off x="2647381" y="3759201"/>
            <a:ext cx="543739" cy="300082"/>
          </a:xfrm>
          <a:prstGeom prst="rect">
            <a:avLst/>
          </a:prstGeom>
          <a:noFill/>
        </p:spPr>
        <p:txBody>
          <a:bodyPr wrap="none" rtlCol="0">
            <a:spAutoFit/>
          </a:bodyPr>
          <a:lstStyle/>
          <a:p>
            <a:r>
              <a:rPr lang="en-GB" dirty="0"/>
              <a:t>SIM3</a:t>
            </a:r>
          </a:p>
        </p:txBody>
      </p:sp>
      <p:sp>
        <p:nvSpPr>
          <p:cNvPr id="10" name="TextBox 9">
            <a:extLst>
              <a:ext uri="{FF2B5EF4-FFF2-40B4-BE49-F238E27FC236}">
                <a16:creationId xmlns:a16="http://schemas.microsoft.com/office/drawing/2014/main" id="{1DB0401B-A02F-174E-BED3-847436C566FB}"/>
              </a:ext>
            </a:extLst>
          </p:cNvPr>
          <p:cNvSpPr txBox="1"/>
          <p:nvPr/>
        </p:nvSpPr>
        <p:spPr>
          <a:xfrm rot="16200000">
            <a:off x="431026" y="2824581"/>
            <a:ext cx="1288045" cy="300082"/>
          </a:xfrm>
          <a:prstGeom prst="rect">
            <a:avLst/>
          </a:prstGeom>
          <a:noFill/>
        </p:spPr>
        <p:txBody>
          <a:bodyPr wrap="none" rtlCol="0">
            <a:spAutoFit/>
          </a:bodyPr>
          <a:lstStyle/>
          <a:p>
            <a:r>
              <a:rPr lang="en-GB" dirty="0" err="1"/>
              <a:t>Serv.framework</a:t>
            </a:r>
            <a:endParaRPr lang="en-GB" dirty="0"/>
          </a:p>
        </p:txBody>
      </p:sp>
      <p:sp>
        <p:nvSpPr>
          <p:cNvPr id="11" name="TextBox 10">
            <a:extLst>
              <a:ext uri="{FF2B5EF4-FFF2-40B4-BE49-F238E27FC236}">
                <a16:creationId xmlns:a16="http://schemas.microsoft.com/office/drawing/2014/main" id="{F8D4FA00-1C42-FF49-B507-3989261721DE}"/>
              </a:ext>
            </a:extLst>
          </p:cNvPr>
          <p:cNvSpPr txBox="1"/>
          <p:nvPr/>
        </p:nvSpPr>
        <p:spPr>
          <a:xfrm>
            <a:off x="1417588" y="4159401"/>
            <a:ext cx="562056" cy="300082"/>
          </a:xfrm>
          <a:prstGeom prst="rect">
            <a:avLst/>
          </a:prstGeom>
          <a:noFill/>
        </p:spPr>
        <p:txBody>
          <a:bodyPr wrap="square" rtlCol="0">
            <a:spAutoFit/>
          </a:bodyPr>
          <a:lstStyle/>
          <a:p>
            <a:r>
              <a:rPr lang="en-GB" dirty="0"/>
              <a:t>O-5</a:t>
            </a:r>
          </a:p>
        </p:txBody>
      </p:sp>
      <p:cxnSp>
        <p:nvCxnSpPr>
          <p:cNvPr id="13" name="Straight Arrow Connector 12">
            <a:extLst>
              <a:ext uri="{FF2B5EF4-FFF2-40B4-BE49-F238E27FC236}">
                <a16:creationId xmlns:a16="http://schemas.microsoft.com/office/drawing/2014/main" id="{44E7DF7C-C689-6B4F-B53D-14D3BF416050}"/>
              </a:ext>
            </a:extLst>
          </p:cNvPr>
          <p:cNvCxnSpPr/>
          <p:nvPr/>
        </p:nvCxnSpPr>
        <p:spPr>
          <a:xfrm flipH="1" flipV="1">
            <a:off x="1309511" y="4081578"/>
            <a:ext cx="170507" cy="1969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87566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r>
              <a:rPr lang="en-GB" dirty="0"/>
              <a:t>Basic concepts leading into a group exercise</a:t>
            </a:r>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Basics &amp; Exercise</a:t>
            </a:r>
          </a:p>
        </p:txBody>
      </p:sp>
    </p:spTree>
    <p:extLst>
      <p:ext uri="{BB962C8B-B14F-4D97-AF65-F5344CB8AC3E}">
        <p14:creationId xmlns:p14="http://schemas.microsoft.com/office/powerpoint/2010/main" val="833338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49765"/>
            <a:ext cx="7807962" cy="3659768"/>
          </a:xfrm>
        </p:spPr>
        <p:txBody>
          <a:bodyPr>
            <a:normAutofit fontScale="92500" lnSpcReduction="10000"/>
          </a:bodyPr>
          <a:lstStyle/>
          <a:p>
            <a:pPr marL="0" indent="0">
              <a:buNone/>
            </a:pPr>
            <a:r>
              <a:rPr lang="en-US" dirty="0"/>
              <a:t>Incident management is about your organisation !</a:t>
            </a:r>
          </a:p>
          <a:p>
            <a:r>
              <a:rPr lang="en-US" dirty="0"/>
              <a:t>It’s </a:t>
            </a:r>
            <a:r>
              <a:rPr lang="en-US" b="1" dirty="0"/>
              <a:t>not</a:t>
            </a:r>
            <a:r>
              <a:rPr lang="en-US" dirty="0"/>
              <a:t> primarily about computers, routers and networks</a:t>
            </a:r>
          </a:p>
          <a:p>
            <a:r>
              <a:rPr lang="en-US" dirty="0"/>
              <a:t>It </a:t>
            </a:r>
            <a:r>
              <a:rPr lang="en-US" b="1" dirty="0"/>
              <a:t>is</a:t>
            </a:r>
            <a:r>
              <a:rPr lang="en-US" dirty="0"/>
              <a:t> about you and your boss and the receptionist and all others, it’s about your products and services, it’s about </a:t>
            </a:r>
            <a:br>
              <a:rPr lang="en-US" dirty="0"/>
            </a:br>
            <a:r>
              <a:rPr lang="en-US" dirty="0"/>
              <a:t>your customers and shareholders</a:t>
            </a:r>
          </a:p>
          <a:p>
            <a:pPr marL="0" indent="0">
              <a:buNone/>
            </a:pPr>
            <a:r>
              <a:rPr lang="en-US" b="1" dirty="0"/>
              <a:t>Your CSIRT wants to </a:t>
            </a:r>
            <a:br>
              <a:rPr lang="en-US" b="1" dirty="0"/>
            </a:br>
            <a:r>
              <a:rPr lang="en-US" b="1" dirty="0"/>
              <a:t>prevent and cure incidents</a:t>
            </a:r>
          </a:p>
          <a:p>
            <a:pPr marL="0" indent="0">
              <a:buNone/>
            </a:pPr>
            <a:r>
              <a:rPr lang="en-US" dirty="0"/>
              <a:t>So you need to know and </a:t>
            </a:r>
            <a:br>
              <a:rPr lang="en-US" dirty="0"/>
            </a:br>
            <a:r>
              <a:rPr lang="en-US" dirty="0"/>
              <a:t>understand your organisation</a:t>
            </a:r>
          </a:p>
          <a:p>
            <a:r>
              <a:rPr lang="en-GB" b="1" dirty="0"/>
              <a:t>Hierarchy</a:t>
            </a:r>
            <a:r>
              <a:rPr lang="en-GB" dirty="0"/>
              <a:t>: How do units relate? </a:t>
            </a:r>
            <a:br>
              <a:rPr lang="en-GB" dirty="0"/>
            </a:br>
            <a:r>
              <a:rPr lang="en-GB" dirty="0"/>
              <a:t>Who is in charge?</a:t>
            </a:r>
          </a:p>
          <a:p>
            <a:r>
              <a:rPr lang="en-GB" b="1" dirty="0"/>
              <a:t>Maze</a:t>
            </a:r>
            <a:r>
              <a:rPr lang="en-GB" dirty="0"/>
              <a:t>: Who are some of the key people </a:t>
            </a:r>
            <a:br>
              <a:rPr lang="en-GB" dirty="0"/>
            </a:br>
            <a:r>
              <a:rPr lang="en-GB" dirty="0"/>
              <a:t>you need to persuade?</a:t>
            </a:r>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22</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For your CSIRT to make sense you</a:t>
            </a:r>
            <a:br>
              <a:rPr lang="en-GB" dirty="0"/>
            </a:br>
            <a:r>
              <a:rPr lang="en-GB" dirty="0"/>
              <a:t>must understand your organisation</a:t>
            </a:r>
          </a:p>
        </p:txBody>
      </p:sp>
      <p:sp>
        <p:nvSpPr>
          <p:cNvPr id="5" name="TextBox 4">
            <a:extLst>
              <a:ext uri="{FF2B5EF4-FFF2-40B4-BE49-F238E27FC236}">
                <a16:creationId xmlns:a16="http://schemas.microsoft.com/office/drawing/2014/main" id="{C4FF1544-6705-9D49-9F6F-967B15520913}"/>
              </a:ext>
            </a:extLst>
          </p:cNvPr>
          <p:cNvSpPr txBox="1"/>
          <p:nvPr/>
        </p:nvSpPr>
        <p:spPr>
          <a:xfrm>
            <a:off x="5724693" y="4840790"/>
            <a:ext cx="2270878" cy="276999"/>
          </a:xfrm>
          <a:prstGeom prst="rect">
            <a:avLst/>
          </a:prstGeom>
          <a:noFill/>
        </p:spPr>
        <p:txBody>
          <a:bodyPr wrap="none" rtlCol="0">
            <a:spAutoFit/>
          </a:bodyPr>
          <a:lstStyle/>
          <a:p>
            <a:pPr algn="ctr"/>
            <a:r>
              <a:rPr lang="en-IE" sz="1200" dirty="0"/>
              <a:t>Photo by </a:t>
            </a:r>
            <a:r>
              <a:rPr lang="en-IE" sz="1200" dirty="0">
                <a:hlinkClick r:id="rId3"/>
              </a:rPr>
              <a:t>Larisa Birta</a:t>
            </a:r>
            <a:r>
              <a:rPr lang="en-IE" sz="1200" dirty="0"/>
              <a:t> on </a:t>
            </a:r>
            <a:r>
              <a:rPr lang="en-IE" sz="1200" dirty="0">
                <a:hlinkClick r:id="rId4"/>
              </a:rPr>
              <a:t>Unsplash</a:t>
            </a:r>
            <a:endParaRPr lang="en-GB" sz="1000" dirty="0"/>
          </a:p>
        </p:txBody>
      </p:sp>
      <p:pic>
        <p:nvPicPr>
          <p:cNvPr id="10" name="Picture 9">
            <a:extLst>
              <a:ext uri="{FF2B5EF4-FFF2-40B4-BE49-F238E27FC236}">
                <a16:creationId xmlns:a16="http://schemas.microsoft.com/office/drawing/2014/main" id="{E5E3ABB0-8177-4148-81CB-D560BA5DB6AC}"/>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809454" y="2014536"/>
            <a:ext cx="3979985" cy="2656208"/>
          </a:xfrm>
          <a:prstGeom prst="rect">
            <a:avLst/>
          </a:prstGeom>
        </p:spPr>
      </p:pic>
    </p:spTree>
    <p:extLst>
      <p:ext uri="{BB962C8B-B14F-4D97-AF65-F5344CB8AC3E}">
        <p14:creationId xmlns:p14="http://schemas.microsoft.com/office/powerpoint/2010/main" val="29609603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21189"/>
            <a:ext cx="6250624" cy="3659768"/>
          </a:xfrm>
        </p:spPr>
        <p:txBody>
          <a:bodyPr>
            <a:noAutofit/>
          </a:bodyPr>
          <a:lstStyle/>
          <a:p>
            <a:pPr marL="0" indent="0">
              <a:buNone/>
            </a:pPr>
            <a:r>
              <a:rPr lang="en-GB" dirty="0"/>
              <a:t>“Security is not a product it is a process” – Bruce </a:t>
            </a:r>
            <a:r>
              <a:rPr lang="en-GB" dirty="0" err="1"/>
              <a:t>Schneier</a:t>
            </a:r>
            <a:endParaRPr lang="en-GB" dirty="0"/>
          </a:p>
          <a:p>
            <a:pPr marL="0" indent="0">
              <a:buNone/>
            </a:pPr>
            <a:r>
              <a:rPr lang="en-GB" dirty="0"/>
              <a:t>See security as a holistic challenge – not fragmented</a:t>
            </a:r>
          </a:p>
          <a:p>
            <a:pPr lvl="1"/>
            <a:r>
              <a:rPr lang="en-GB" dirty="0"/>
              <a:t>“integrated security”, “TSM” etc.</a:t>
            </a:r>
          </a:p>
          <a:p>
            <a:r>
              <a:rPr lang="en-GB" dirty="0"/>
              <a:t>Information security has many actors: CISO, CSIRT, IT department, SOC, etc.</a:t>
            </a:r>
          </a:p>
          <a:p>
            <a:r>
              <a:rPr lang="en-GB" dirty="0"/>
              <a:t>Physical security</a:t>
            </a:r>
          </a:p>
          <a:p>
            <a:r>
              <a:rPr lang="en-GB" dirty="0"/>
              <a:t>Business continuity Management (BCM)</a:t>
            </a:r>
          </a:p>
          <a:p>
            <a:r>
              <a:rPr lang="en-GB" dirty="0"/>
              <a:t>Risk Management</a:t>
            </a:r>
          </a:p>
          <a:p>
            <a:r>
              <a:rPr lang="en-GB" dirty="0"/>
              <a:t>Crisis Management</a:t>
            </a:r>
          </a:p>
          <a:p>
            <a:pPr marL="0" indent="0">
              <a:buNone/>
            </a:pPr>
            <a:endParaRPr lang="en-GB" sz="400" dirty="0"/>
          </a:p>
          <a:p>
            <a:pPr marL="0" indent="0">
              <a:buNone/>
            </a:pPr>
            <a:r>
              <a:rPr lang="en-GB" b="1" dirty="0"/>
              <a:t>End-responsible = board / CEO / Minister / …</a:t>
            </a:r>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23</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Organisation of security</a:t>
            </a:r>
          </a:p>
        </p:txBody>
      </p:sp>
      <p:sp>
        <p:nvSpPr>
          <p:cNvPr id="5" name="TextBox 4">
            <a:extLst>
              <a:ext uri="{FF2B5EF4-FFF2-40B4-BE49-F238E27FC236}">
                <a16:creationId xmlns:a16="http://schemas.microsoft.com/office/drawing/2014/main" id="{811AE97F-B53D-8B44-9597-85547CFA7A2D}"/>
              </a:ext>
            </a:extLst>
          </p:cNvPr>
          <p:cNvSpPr txBox="1"/>
          <p:nvPr/>
        </p:nvSpPr>
        <p:spPr>
          <a:xfrm>
            <a:off x="5187142" y="4840790"/>
            <a:ext cx="3345980" cy="276999"/>
          </a:xfrm>
          <a:prstGeom prst="rect">
            <a:avLst/>
          </a:prstGeom>
          <a:noFill/>
        </p:spPr>
        <p:txBody>
          <a:bodyPr wrap="none" rtlCol="0">
            <a:spAutoFit/>
          </a:bodyPr>
          <a:lstStyle/>
          <a:p>
            <a:pPr algn="ctr"/>
            <a:r>
              <a:rPr lang="en-IE" sz="1200" dirty="0"/>
              <a:t>Photo by </a:t>
            </a:r>
            <a:r>
              <a:rPr lang="en-IE" sz="1200" dirty="0">
                <a:hlinkClick r:id="rId3"/>
              </a:rPr>
              <a:t>María Noel Rabuñal Cantero</a:t>
            </a:r>
            <a:r>
              <a:rPr lang="en-IE" sz="1200" dirty="0"/>
              <a:t> on </a:t>
            </a:r>
            <a:r>
              <a:rPr lang="en-IE" sz="1200" dirty="0">
                <a:hlinkClick r:id="rId4"/>
              </a:rPr>
              <a:t>Unsplash</a:t>
            </a:r>
            <a:endParaRPr lang="en-GB" sz="900" dirty="0"/>
          </a:p>
        </p:txBody>
      </p:sp>
      <p:pic>
        <p:nvPicPr>
          <p:cNvPr id="7" name="Picture 6">
            <a:extLst>
              <a:ext uri="{FF2B5EF4-FFF2-40B4-BE49-F238E27FC236}">
                <a16:creationId xmlns:a16="http://schemas.microsoft.com/office/drawing/2014/main" id="{B0F76ABE-F577-8E4B-94BD-3E304AA7610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583891" y="961357"/>
            <a:ext cx="2566800" cy="3849698"/>
          </a:xfrm>
          <a:prstGeom prst="rect">
            <a:avLst/>
          </a:prstGeom>
        </p:spPr>
      </p:pic>
    </p:spTree>
    <p:extLst>
      <p:ext uri="{BB962C8B-B14F-4D97-AF65-F5344CB8AC3E}">
        <p14:creationId xmlns:p14="http://schemas.microsoft.com/office/powerpoint/2010/main" val="295599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ED199E5-CC45-C14D-8F64-17B90CDC92BD}"/>
              </a:ext>
            </a:extLst>
          </p:cNvPr>
          <p:cNvSpPr>
            <a:spLocks noGrp="1"/>
          </p:cNvSpPr>
          <p:nvPr>
            <p:ph idx="1"/>
          </p:nvPr>
        </p:nvSpPr>
        <p:spPr>
          <a:xfrm>
            <a:off x="350201" y="1149765"/>
            <a:ext cx="4989941" cy="3489722"/>
          </a:xfrm>
        </p:spPr>
        <p:txBody>
          <a:bodyPr/>
          <a:lstStyle/>
          <a:p>
            <a:pPr marL="0" indent="0">
              <a:buNone/>
            </a:pPr>
            <a:r>
              <a:rPr lang="en-GB" dirty="0"/>
              <a:t>Make sure you implement a cycle like this</a:t>
            </a:r>
          </a:p>
          <a:p>
            <a:r>
              <a:rPr lang="en-GB" dirty="0"/>
              <a:t>DO the feedback and ensure FOLLOW UP</a:t>
            </a:r>
          </a:p>
          <a:p>
            <a:endParaRPr lang="en-GB" dirty="0"/>
          </a:p>
          <a:p>
            <a:pPr marL="0" indent="0">
              <a:buNone/>
            </a:pPr>
            <a:r>
              <a:rPr lang="en-GB" dirty="0"/>
              <a:t>CSIRT can contribute to …</a:t>
            </a:r>
          </a:p>
          <a:p>
            <a:r>
              <a:rPr lang="en-GB" dirty="0"/>
              <a:t>Risk Analysis</a:t>
            </a:r>
          </a:p>
          <a:p>
            <a:r>
              <a:rPr lang="en-GB" dirty="0"/>
              <a:t>Security Plan</a:t>
            </a:r>
          </a:p>
          <a:p>
            <a:r>
              <a:rPr lang="en-GB" dirty="0"/>
              <a:t>Evaluation</a:t>
            </a:r>
          </a:p>
          <a:p>
            <a:endParaRPr lang="en-GB" dirty="0"/>
          </a:p>
        </p:txBody>
      </p:sp>
      <p:sp>
        <p:nvSpPr>
          <p:cNvPr id="3" name="Slide Number Placeholder 2">
            <a:extLst>
              <a:ext uri="{FF2B5EF4-FFF2-40B4-BE49-F238E27FC236}">
                <a16:creationId xmlns:a16="http://schemas.microsoft.com/office/drawing/2014/main" id="{F990EB47-7C1C-FE46-A3E3-6D87E28EE388}"/>
              </a:ext>
            </a:extLst>
          </p:cNvPr>
          <p:cNvSpPr>
            <a:spLocks noGrp="1"/>
          </p:cNvSpPr>
          <p:nvPr>
            <p:ph type="sldNum" sz="quarter" idx="4"/>
          </p:nvPr>
        </p:nvSpPr>
        <p:spPr/>
        <p:txBody>
          <a:bodyPr/>
          <a:lstStyle/>
          <a:p>
            <a:fld id="{9E7CA0F2-EE66-4F60-8C00-E0BE38E7AEC5}" type="slidenum">
              <a:rPr lang="en-GB" smtClean="0"/>
              <a:pPr/>
              <a:t>24</a:t>
            </a:fld>
            <a:endParaRPr lang="en-GB" dirty="0"/>
          </a:p>
        </p:txBody>
      </p:sp>
      <p:sp>
        <p:nvSpPr>
          <p:cNvPr id="4" name="Title 3">
            <a:extLst>
              <a:ext uri="{FF2B5EF4-FFF2-40B4-BE49-F238E27FC236}">
                <a16:creationId xmlns:a16="http://schemas.microsoft.com/office/drawing/2014/main" id="{A24C0EDE-845B-014F-95F8-E0CC34CDFE33}"/>
              </a:ext>
            </a:extLst>
          </p:cNvPr>
          <p:cNvSpPr>
            <a:spLocks noGrp="1"/>
          </p:cNvSpPr>
          <p:nvPr>
            <p:ph type="title"/>
          </p:nvPr>
        </p:nvSpPr>
        <p:spPr/>
        <p:txBody>
          <a:bodyPr/>
          <a:lstStyle/>
          <a:p>
            <a:r>
              <a:rPr lang="en-GB" dirty="0"/>
              <a:t>Security Management Cycle</a:t>
            </a:r>
          </a:p>
        </p:txBody>
      </p:sp>
      <p:grpSp>
        <p:nvGrpSpPr>
          <p:cNvPr id="16" name="Group 15">
            <a:extLst>
              <a:ext uri="{FF2B5EF4-FFF2-40B4-BE49-F238E27FC236}">
                <a16:creationId xmlns:a16="http://schemas.microsoft.com/office/drawing/2014/main" id="{15CA6465-691B-E54F-8556-F4D18F38F9AD}"/>
              </a:ext>
            </a:extLst>
          </p:cNvPr>
          <p:cNvGrpSpPr/>
          <p:nvPr/>
        </p:nvGrpSpPr>
        <p:grpSpPr>
          <a:xfrm>
            <a:off x="5504688" y="1064705"/>
            <a:ext cx="3284751" cy="3617023"/>
            <a:chOff x="5295386" y="1712913"/>
            <a:chExt cx="3517661" cy="4572000"/>
          </a:xfrm>
        </p:grpSpPr>
        <p:sp>
          <p:nvSpPr>
            <p:cNvPr id="17" name="AutoShape 15">
              <a:extLst>
                <a:ext uri="{FF2B5EF4-FFF2-40B4-BE49-F238E27FC236}">
                  <a16:creationId xmlns:a16="http://schemas.microsoft.com/office/drawing/2014/main" id="{9A655A7D-8531-7842-851A-A7ABA3F33C84}"/>
                </a:ext>
              </a:extLst>
            </p:cNvPr>
            <p:cNvSpPr>
              <a:spLocks noChangeArrowheads="1"/>
            </p:cNvSpPr>
            <p:nvPr/>
          </p:nvSpPr>
          <p:spPr bwMode="auto">
            <a:xfrm>
              <a:off x="6099841" y="2074863"/>
              <a:ext cx="1089025" cy="3657600"/>
            </a:xfrm>
            <a:prstGeom prst="downArrow">
              <a:avLst>
                <a:gd name="adj1" fmla="val 33528"/>
                <a:gd name="adj2" fmla="val 39510"/>
              </a:avLst>
            </a:prstGeom>
            <a:solidFill>
              <a:schemeClr val="accent1"/>
            </a:solidFill>
            <a:ln w="12700">
              <a:solidFill>
                <a:schemeClr val="tx1"/>
              </a:solidFill>
              <a:miter lim="800000"/>
              <a:headEnd/>
              <a:tailEnd/>
            </a:ln>
          </p:spPr>
          <p:txBody>
            <a:bodyPr wrap="none" anchor="ctr"/>
            <a:lstStyle/>
            <a:p>
              <a:endParaRPr lang="nl-NL"/>
            </a:p>
          </p:txBody>
        </p:sp>
        <p:sp>
          <p:nvSpPr>
            <p:cNvPr id="18" name="AutoShape 5">
              <a:extLst>
                <a:ext uri="{FF2B5EF4-FFF2-40B4-BE49-F238E27FC236}">
                  <a16:creationId xmlns:a16="http://schemas.microsoft.com/office/drawing/2014/main" id="{C7776A14-7F31-D549-B279-B18510F6F2DA}"/>
                </a:ext>
              </a:extLst>
            </p:cNvPr>
            <p:cNvSpPr>
              <a:spLocks noChangeArrowheads="1"/>
            </p:cNvSpPr>
            <p:nvPr/>
          </p:nvSpPr>
          <p:spPr bwMode="auto">
            <a:xfrm>
              <a:off x="6107779" y="1712913"/>
              <a:ext cx="1073150" cy="844550"/>
            </a:xfrm>
            <a:prstGeom prst="flowChartDocument">
              <a:avLst/>
            </a:prstGeom>
            <a:solidFill>
              <a:schemeClr val="accent1"/>
            </a:solidFill>
            <a:ln w="12700">
              <a:solidFill>
                <a:schemeClr val="tx1"/>
              </a:solidFill>
              <a:miter lim="800000"/>
              <a:headEnd/>
              <a:tailEnd/>
            </a:ln>
          </p:spPr>
          <p:txBody>
            <a:bodyPr wrap="none" anchor="ctr"/>
            <a:lstStyle/>
            <a:p>
              <a:pPr algn="ctr"/>
              <a:r>
                <a:rPr lang="en-GB" sz="1750" b="1" dirty="0">
                  <a:solidFill>
                    <a:schemeClr val="bg1"/>
                  </a:solidFill>
                  <a:latin typeface="Calibri" panose="020F0502020204030204" pitchFamily="34" charset="0"/>
                  <a:cs typeface="Calibri" panose="020F0502020204030204" pitchFamily="34" charset="0"/>
                </a:rPr>
                <a:t>Security</a:t>
              </a:r>
              <a:br>
                <a:rPr lang="en-GB" sz="1750" b="1" dirty="0">
                  <a:solidFill>
                    <a:schemeClr val="bg1"/>
                  </a:solidFill>
                  <a:latin typeface="Calibri" panose="020F0502020204030204" pitchFamily="34" charset="0"/>
                  <a:cs typeface="Calibri" panose="020F0502020204030204" pitchFamily="34" charset="0"/>
                </a:rPr>
              </a:br>
              <a:r>
                <a:rPr lang="en-GB" sz="1750" b="1" dirty="0">
                  <a:solidFill>
                    <a:schemeClr val="bg1"/>
                  </a:solidFill>
                  <a:latin typeface="Calibri" panose="020F0502020204030204" pitchFamily="34" charset="0"/>
                  <a:cs typeface="Calibri" panose="020F0502020204030204" pitchFamily="34" charset="0"/>
                </a:rPr>
                <a:t>Policy</a:t>
              </a:r>
            </a:p>
          </p:txBody>
        </p:sp>
        <p:sp>
          <p:nvSpPr>
            <p:cNvPr id="19" name="AutoShape 6">
              <a:extLst>
                <a:ext uri="{FF2B5EF4-FFF2-40B4-BE49-F238E27FC236}">
                  <a16:creationId xmlns:a16="http://schemas.microsoft.com/office/drawing/2014/main" id="{6188EF80-241F-D340-9025-47A77E3A6F89}"/>
                </a:ext>
              </a:extLst>
            </p:cNvPr>
            <p:cNvSpPr>
              <a:spLocks noChangeArrowheads="1"/>
            </p:cNvSpPr>
            <p:nvPr/>
          </p:nvSpPr>
          <p:spPr bwMode="auto">
            <a:xfrm>
              <a:off x="5295386" y="2716597"/>
              <a:ext cx="1160462" cy="668338"/>
            </a:xfrm>
            <a:prstGeom prst="flowChartAlternateProcess">
              <a:avLst/>
            </a:prstGeom>
            <a:solidFill>
              <a:schemeClr val="accent1"/>
            </a:solidFill>
            <a:ln w="12700">
              <a:solidFill>
                <a:schemeClr val="tx1"/>
              </a:solidFill>
              <a:miter lim="800000"/>
              <a:headEnd/>
              <a:tailEnd/>
            </a:ln>
          </p:spPr>
          <p:txBody>
            <a:bodyPr wrap="none" anchor="ctr"/>
            <a:lstStyle/>
            <a:p>
              <a:pPr algn="ctr"/>
              <a:r>
                <a:rPr lang="en-GB" sz="1750" b="1" dirty="0">
                  <a:solidFill>
                    <a:schemeClr val="bg1"/>
                  </a:solidFill>
                  <a:latin typeface="Calibri" panose="020F0502020204030204" pitchFamily="34" charset="0"/>
                  <a:cs typeface="Calibri" panose="020F0502020204030204" pitchFamily="34" charset="0"/>
                </a:rPr>
                <a:t>Risk</a:t>
              </a:r>
              <a:br>
                <a:rPr lang="en-GB" sz="1750" b="1" dirty="0">
                  <a:solidFill>
                    <a:schemeClr val="bg1"/>
                  </a:solidFill>
                  <a:latin typeface="Calibri" panose="020F0502020204030204" pitchFamily="34" charset="0"/>
                  <a:cs typeface="Calibri" panose="020F0502020204030204" pitchFamily="34" charset="0"/>
                </a:rPr>
              </a:br>
              <a:r>
                <a:rPr lang="en-GB" sz="1750" b="1" dirty="0">
                  <a:solidFill>
                    <a:schemeClr val="bg1"/>
                  </a:solidFill>
                  <a:latin typeface="Calibri" panose="020F0502020204030204" pitchFamily="34" charset="0"/>
                  <a:cs typeface="Calibri" panose="020F0502020204030204" pitchFamily="34" charset="0"/>
                </a:rPr>
                <a:t>Analysis</a:t>
              </a:r>
            </a:p>
          </p:txBody>
        </p:sp>
        <p:sp>
          <p:nvSpPr>
            <p:cNvPr id="20" name="AutoShape 7">
              <a:extLst>
                <a:ext uri="{FF2B5EF4-FFF2-40B4-BE49-F238E27FC236}">
                  <a16:creationId xmlns:a16="http://schemas.microsoft.com/office/drawing/2014/main" id="{5F119C6E-5529-3646-896B-86AAE71DE38A}"/>
                </a:ext>
              </a:extLst>
            </p:cNvPr>
            <p:cNvSpPr>
              <a:spLocks noChangeArrowheads="1"/>
            </p:cNvSpPr>
            <p:nvPr/>
          </p:nvSpPr>
          <p:spPr bwMode="auto">
            <a:xfrm>
              <a:off x="6107779" y="3576638"/>
              <a:ext cx="1073150" cy="844550"/>
            </a:xfrm>
            <a:prstGeom prst="flowChartDocument">
              <a:avLst/>
            </a:prstGeom>
            <a:solidFill>
              <a:schemeClr val="accent1"/>
            </a:solidFill>
            <a:ln w="12700">
              <a:solidFill>
                <a:schemeClr val="tx1"/>
              </a:solidFill>
              <a:miter lim="800000"/>
              <a:headEnd/>
              <a:tailEnd/>
            </a:ln>
          </p:spPr>
          <p:txBody>
            <a:bodyPr wrap="none" anchor="ctr"/>
            <a:lstStyle/>
            <a:p>
              <a:pPr algn="ctr"/>
              <a:r>
                <a:rPr lang="en-GB" sz="1750" b="1" dirty="0">
                  <a:solidFill>
                    <a:schemeClr val="bg1"/>
                  </a:solidFill>
                  <a:latin typeface="Calibri" panose="020F0502020204030204" pitchFamily="34" charset="0"/>
                  <a:cs typeface="Calibri" panose="020F0502020204030204" pitchFamily="34" charset="0"/>
                </a:rPr>
                <a:t>Security</a:t>
              </a:r>
              <a:br>
                <a:rPr lang="en-GB" sz="1750" b="1" dirty="0">
                  <a:solidFill>
                    <a:schemeClr val="bg1"/>
                  </a:solidFill>
                  <a:latin typeface="Calibri" panose="020F0502020204030204" pitchFamily="34" charset="0"/>
                  <a:cs typeface="Calibri" panose="020F0502020204030204" pitchFamily="34" charset="0"/>
                </a:rPr>
              </a:br>
              <a:r>
                <a:rPr lang="en-GB" sz="1750" b="1" dirty="0">
                  <a:solidFill>
                    <a:schemeClr val="bg1"/>
                  </a:solidFill>
                  <a:latin typeface="Calibri" panose="020F0502020204030204" pitchFamily="34" charset="0"/>
                  <a:cs typeface="Calibri" panose="020F0502020204030204" pitchFamily="34" charset="0"/>
                </a:rPr>
                <a:t>Plan</a:t>
              </a:r>
            </a:p>
          </p:txBody>
        </p:sp>
        <p:sp>
          <p:nvSpPr>
            <p:cNvPr id="21" name="AutoShape 8">
              <a:extLst>
                <a:ext uri="{FF2B5EF4-FFF2-40B4-BE49-F238E27FC236}">
                  <a16:creationId xmlns:a16="http://schemas.microsoft.com/office/drawing/2014/main" id="{D785E083-FC28-914C-B9D8-8879F10AF42D}"/>
                </a:ext>
              </a:extLst>
            </p:cNvPr>
            <p:cNvSpPr>
              <a:spLocks noChangeArrowheads="1"/>
            </p:cNvSpPr>
            <p:nvPr/>
          </p:nvSpPr>
          <p:spPr bwMode="auto">
            <a:xfrm>
              <a:off x="5677566" y="4595173"/>
              <a:ext cx="1933575" cy="581025"/>
            </a:xfrm>
            <a:prstGeom prst="flowChartAlternateProcess">
              <a:avLst/>
            </a:prstGeom>
            <a:solidFill>
              <a:schemeClr val="accent1"/>
            </a:solidFill>
            <a:ln w="12700">
              <a:solidFill>
                <a:schemeClr val="tx1"/>
              </a:solidFill>
              <a:miter lim="800000"/>
              <a:headEnd/>
              <a:tailEnd/>
            </a:ln>
          </p:spPr>
          <p:txBody>
            <a:bodyPr wrap="none" anchor="ctr"/>
            <a:lstStyle/>
            <a:p>
              <a:pPr algn="ctr"/>
              <a:r>
                <a:rPr lang="en-GB" sz="1750" b="1" dirty="0">
                  <a:solidFill>
                    <a:schemeClr val="bg1"/>
                  </a:solidFill>
                  <a:latin typeface="Calibri" panose="020F0502020204030204" pitchFamily="34" charset="0"/>
                  <a:cs typeface="Calibri" panose="020F0502020204030204" pitchFamily="34" charset="0"/>
                </a:rPr>
                <a:t>Implementation</a:t>
              </a:r>
            </a:p>
          </p:txBody>
        </p:sp>
        <p:sp>
          <p:nvSpPr>
            <p:cNvPr id="22" name="AutoShape 9">
              <a:extLst>
                <a:ext uri="{FF2B5EF4-FFF2-40B4-BE49-F238E27FC236}">
                  <a16:creationId xmlns:a16="http://schemas.microsoft.com/office/drawing/2014/main" id="{C74A1A48-8F88-0D47-AE3E-0FB087CDF3EE}"/>
                </a:ext>
              </a:extLst>
            </p:cNvPr>
            <p:cNvSpPr>
              <a:spLocks noChangeArrowheads="1"/>
            </p:cNvSpPr>
            <p:nvPr/>
          </p:nvSpPr>
          <p:spPr bwMode="auto">
            <a:xfrm>
              <a:off x="5914104" y="5616575"/>
              <a:ext cx="1450975" cy="668338"/>
            </a:xfrm>
            <a:prstGeom prst="flowChartAlternateProcess">
              <a:avLst/>
            </a:prstGeom>
            <a:solidFill>
              <a:schemeClr val="accent1"/>
            </a:solidFill>
            <a:ln w="12700">
              <a:solidFill>
                <a:schemeClr val="tx1"/>
              </a:solidFill>
              <a:miter lim="800000"/>
              <a:headEnd/>
              <a:tailEnd/>
            </a:ln>
          </p:spPr>
          <p:txBody>
            <a:bodyPr wrap="none" anchor="ctr"/>
            <a:lstStyle/>
            <a:p>
              <a:pPr algn="ctr"/>
              <a:r>
                <a:rPr lang="en-GB" sz="1750" b="1" dirty="0">
                  <a:solidFill>
                    <a:schemeClr val="bg1"/>
                  </a:solidFill>
                  <a:latin typeface="Calibri" panose="020F0502020204030204" pitchFamily="34" charset="0"/>
                  <a:cs typeface="Calibri" panose="020F0502020204030204" pitchFamily="34" charset="0"/>
                </a:rPr>
                <a:t>Audit &amp;</a:t>
              </a:r>
              <a:br>
                <a:rPr lang="en-GB" sz="1750" b="1" dirty="0">
                  <a:solidFill>
                    <a:schemeClr val="bg1"/>
                  </a:solidFill>
                  <a:latin typeface="Calibri" panose="020F0502020204030204" pitchFamily="34" charset="0"/>
                  <a:cs typeface="Calibri" panose="020F0502020204030204" pitchFamily="34" charset="0"/>
                </a:rPr>
              </a:br>
              <a:r>
                <a:rPr lang="en-GB" sz="1750" b="1" dirty="0">
                  <a:solidFill>
                    <a:schemeClr val="bg1"/>
                  </a:solidFill>
                  <a:latin typeface="Calibri" panose="020F0502020204030204" pitchFamily="34" charset="0"/>
                  <a:cs typeface="Calibri" panose="020F0502020204030204" pitchFamily="34" charset="0"/>
                </a:rPr>
                <a:t>Evaluation</a:t>
              </a:r>
            </a:p>
          </p:txBody>
        </p:sp>
        <p:sp>
          <p:nvSpPr>
            <p:cNvPr id="23" name="AutoShape 11">
              <a:extLst>
                <a:ext uri="{FF2B5EF4-FFF2-40B4-BE49-F238E27FC236}">
                  <a16:creationId xmlns:a16="http://schemas.microsoft.com/office/drawing/2014/main" id="{0CB1EEA6-D133-774F-BC03-2A195BF28697}"/>
                </a:ext>
              </a:extLst>
            </p:cNvPr>
            <p:cNvSpPr>
              <a:spLocks noChangeArrowheads="1"/>
            </p:cNvSpPr>
            <p:nvPr/>
          </p:nvSpPr>
          <p:spPr bwMode="auto">
            <a:xfrm rot="5400000" flipH="1">
              <a:off x="7704972" y="5011738"/>
              <a:ext cx="1073150" cy="11430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solidFill>
              <a:schemeClr val="accent1"/>
            </a:solidFill>
            <a:ln w="12700">
              <a:solidFill>
                <a:schemeClr val="tx1"/>
              </a:solidFill>
              <a:miter lim="800000"/>
              <a:headEnd/>
              <a:tailEnd/>
            </a:ln>
          </p:spPr>
          <p:txBody>
            <a:bodyPr wrap="none" anchor="ctr"/>
            <a:lstStyle/>
            <a:p>
              <a:endParaRPr lang="en-US"/>
            </a:p>
          </p:txBody>
        </p:sp>
        <p:sp>
          <p:nvSpPr>
            <p:cNvPr id="24" name="AutoShape 13">
              <a:extLst>
                <a:ext uri="{FF2B5EF4-FFF2-40B4-BE49-F238E27FC236}">
                  <a16:creationId xmlns:a16="http://schemas.microsoft.com/office/drawing/2014/main" id="{E1B6A2B1-B045-A041-9FBF-F570F6D37862}"/>
                </a:ext>
              </a:extLst>
            </p:cNvPr>
            <p:cNvSpPr>
              <a:spLocks noChangeArrowheads="1"/>
            </p:cNvSpPr>
            <p:nvPr/>
          </p:nvSpPr>
          <p:spPr bwMode="auto">
            <a:xfrm flipH="1">
              <a:off x="7582735" y="2678113"/>
              <a:ext cx="1073150" cy="11430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solidFill>
              <a:schemeClr val="accent1"/>
            </a:solidFill>
            <a:ln w="12700">
              <a:solidFill>
                <a:schemeClr val="tx1"/>
              </a:solidFill>
              <a:miter lim="800000"/>
              <a:headEnd/>
              <a:tailEnd/>
            </a:ln>
          </p:spPr>
          <p:txBody>
            <a:bodyPr wrap="none" anchor="ctr"/>
            <a:lstStyle/>
            <a:p>
              <a:endParaRPr lang="en-US"/>
            </a:p>
          </p:txBody>
        </p:sp>
        <p:sp>
          <p:nvSpPr>
            <p:cNvPr id="25" name="AutoShape 14">
              <a:extLst>
                <a:ext uri="{FF2B5EF4-FFF2-40B4-BE49-F238E27FC236}">
                  <a16:creationId xmlns:a16="http://schemas.microsoft.com/office/drawing/2014/main" id="{78CD09E0-ADE8-364D-83DF-6B8F1160BCE8}"/>
                </a:ext>
              </a:extLst>
            </p:cNvPr>
            <p:cNvSpPr>
              <a:spLocks noChangeArrowheads="1"/>
            </p:cNvSpPr>
            <p:nvPr/>
          </p:nvSpPr>
          <p:spPr bwMode="auto">
            <a:xfrm flipH="1">
              <a:off x="7582735" y="3576638"/>
              <a:ext cx="1073150" cy="11430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solidFill>
              <a:schemeClr val="accent1"/>
            </a:solidFill>
            <a:ln w="12700">
              <a:solidFill>
                <a:schemeClr val="tx1"/>
              </a:solidFill>
              <a:miter lim="800000"/>
              <a:headEnd/>
              <a:tailEnd/>
            </a:ln>
          </p:spPr>
          <p:txBody>
            <a:bodyPr wrap="none" anchor="ctr"/>
            <a:lstStyle/>
            <a:p>
              <a:endParaRPr lang="en-US"/>
            </a:p>
          </p:txBody>
        </p:sp>
        <p:sp>
          <p:nvSpPr>
            <p:cNvPr id="26" name="AutoShape 13">
              <a:extLst>
                <a:ext uri="{FF2B5EF4-FFF2-40B4-BE49-F238E27FC236}">
                  <a16:creationId xmlns:a16="http://schemas.microsoft.com/office/drawing/2014/main" id="{48D59F67-3318-5D43-A427-8C26F1A0F8A6}"/>
                </a:ext>
              </a:extLst>
            </p:cNvPr>
            <p:cNvSpPr>
              <a:spLocks noChangeArrowheads="1"/>
            </p:cNvSpPr>
            <p:nvPr/>
          </p:nvSpPr>
          <p:spPr bwMode="auto">
            <a:xfrm flipH="1">
              <a:off x="7582735" y="1738569"/>
              <a:ext cx="1073150" cy="11430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solidFill>
              <a:schemeClr val="accent1">
                <a:alpha val="49000"/>
              </a:schemeClr>
            </a:solidFill>
            <a:ln w="12700">
              <a:solidFill>
                <a:schemeClr val="tx1"/>
              </a:solidFill>
              <a:miter lim="800000"/>
              <a:headEnd/>
              <a:tailEnd/>
            </a:ln>
          </p:spPr>
          <p:txBody>
            <a:bodyPr wrap="none" anchor="ctr"/>
            <a:lstStyle/>
            <a:p>
              <a:endParaRPr lang="en-US"/>
            </a:p>
          </p:txBody>
        </p:sp>
        <p:sp>
          <p:nvSpPr>
            <p:cNvPr id="27" name="TextBox 26">
              <a:extLst>
                <a:ext uri="{FF2B5EF4-FFF2-40B4-BE49-F238E27FC236}">
                  <a16:creationId xmlns:a16="http://schemas.microsoft.com/office/drawing/2014/main" id="{1A1E0111-36EA-0645-AF9A-329ABF1C0ED4}"/>
                </a:ext>
              </a:extLst>
            </p:cNvPr>
            <p:cNvSpPr txBox="1"/>
            <p:nvPr/>
          </p:nvSpPr>
          <p:spPr>
            <a:xfrm rot="16200000">
              <a:off x="7810087" y="4712238"/>
              <a:ext cx="1341690" cy="387279"/>
            </a:xfrm>
            <a:prstGeom prst="rect">
              <a:avLst/>
            </a:prstGeom>
            <a:noFill/>
          </p:spPr>
          <p:txBody>
            <a:bodyPr wrap="none" rtlCol="0">
              <a:spAutoFit/>
            </a:bodyPr>
            <a:lstStyle/>
            <a:p>
              <a:r>
                <a:rPr lang="en-US" sz="1750" b="1" dirty="0">
                  <a:solidFill>
                    <a:schemeClr val="tx1">
                      <a:lumMod val="65000"/>
                      <a:lumOff val="35000"/>
                    </a:schemeClr>
                  </a:solidFill>
                  <a:latin typeface="Calibri" panose="020F0502020204030204" pitchFamily="34" charset="0"/>
                  <a:cs typeface="Calibri" panose="020F0502020204030204" pitchFamily="34" charset="0"/>
                </a:rPr>
                <a:t>Feedback</a:t>
              </a:r>
            </a:p>
          </p:txBody>
        </p:sp>
      </p:grpSp>
      <p:sp>
        <p:nvSpPr>
          <p:cNvPr id="29" name="Rectangle 28">
            <a:extLst>
              <a:ext uri="{FF2B5EF4-FFF2-40B4-BE49-F238E27FC236}">
                <a16:creationId xmlns:a16="http://schemas.microsoft.com/office/drawing/2014/main" id="{AF88145D-D340-C14D-813F-837B22CD5E82}"/>
              </a:ext>
            </a:extLst>
          </p:cNvPr>
          <p:cNvSpPr/>
          <p:nvPr/>
        </p:nvSpPr>
        <p:spPr>
          <a:xfrm>
            <a:off x="6389351" y="4849342"/>
            <a:ext cx="1766895" cy="276999"/>
          </a:xfrm>
          <a:prstGeom prst="rect">
            <a:avLst/>
          </a:prstGeom>
        </p:spPr>
        <p:txBody>
          <a:bodyPr wrap="none">
            <a:spAutoFit/>
          </a:bodyPr>
          <a:lstStyle/>
          <a:p>
            <a:pPr algn="ctr"/>
            <a:r>
              <a:rPr lang="en-IE" sz="1200" dirty="0"/>
              <a:t>Diagram courtesy S-CURE</a:t>
            </a:r>
            <a:endParaRPr lang="en-GB" sz="1050" dirty="0"/>
          </a:p>
        </p:txBody>
      </p:sp>
    </p:spTree>
    <p:extLst>
      <p:ext uri="{BB962C8B-B14F-4D97-AF65-F5344CB8AC3E}">
        <p14:creationId xmlns:p14="http://schemas.microsoft.com/office/powerpoint/2010/main" val="834906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25</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CSIRT as spaceship</a:t>
            </a:r>
          </a:p>
        </p:txBody>
      </p:sp>
      <p:grpSp>
        <p:nvGrpSpPr>
          <p:cNvPr id="12" name="Group 11">
            <a:extLst>
              <a:ext uri="{FF2B5EF4-FFF2-40B4-BE49-F238E27FC236}">
                <a16:creationId xmlns:a16="http://schemas.microsoft.com/office/drawing/2014/main" id="{09F22835-B922-7E4A-A5CE-DC6D97D47E07}"/>
              </a:ext>
            </a:extLst>
          </p:cNvPr>
          <p:cNvGrpSpPr/>
          <p:nvPr/>
        </p:nvGrpSpPr>
        <p:grpSpPr>
          <a:xfrm>
            <a:off x="1485900" y="955382"/>
            <a:ext cx="6033837" cy="3854151"/>
            <a:chOff x="321132" y="1628800"/>
            <a:chExt cx="8427332" cy="4968552"/>
          </a:xfrm>
        </p:grpSpPr>
        <p:pic>
          <p:nvPicPr>
            <p:cNvPr id="13" name="Picture 12">
              <a:extLst>
                <a:ext uri="{FF2B5EF4-FFF2-40B4-BE49-F238E27FC236}">
                  <a16:creationId xmlns:a16="http://schemas.microsoft.com/office/drawing/2014/main" id="{6158C12A-D4D5-2C42-91FB-6994394C50F4}"/>
                </a:ext>
              </a:extLst>
            </p:cNvPr>
            <p:cNvPicPr>
              <a:picLocks noChangeAspect="1"/>
            </p:cNvPicPr>
            <p:nvPr/>
          </p:nvPicPr>
          <p:blipFill>
            <a:blip r:embed="rId3" cstate="screen">
              <a:alphaModFix amt="75000"/>
              <a:extLst>
                <a:ext uri="{28A0092B-C50C-407E-A947-70E740481C1C}">
                  <a14:useLocalDpi xmlns:a14="http://schemas.microsoft.com/office/drawing/2010/main"/>
                </a:ext>
              </a:extLst>
            </a:blip>
            <a:stretch>
              <a:fillRect/>
            </a:stretch>
          </p:blipFill>
          <p:spPr>
            <a:xfrm>
              <a:off x="321132" y="1628800"/>
              <a:ext cx="8427332" cy="4968552"/>
            </a:xfrm>
            <a:prstGeom prst="rect">
              <a:avLst/>
            </a:prstGeom>
          </p:spPr>
        </p:pic>
        <p:sp>
          <p:nvSpPr>
            <p:cNvPr id="14" name="Oval 4">
              <a:extLst>
                <a:ext uri="{FF2B5EF4-FFF2-40B4-BE49-F238E27FC236}">
                  <a16:creationId xmlns:a16="http://schemas.microsoft.com/office/drawing/2014/main" id="{A2B4B8FC-E2D1-0645-A870-D2092EE16654}"/>
                </a:ext>
              </a:extLst>
            </p:cNvPr>
            <p:cNvSpPr>
              <a:spLocks noChangeArrowheads="1"/>
            </p:cNvSpPr>
            <p:nvPr/>
          </p:nvSpPr>
          <p:spPr bwMode="auto">
            <a:xfrm>
              <a:off x="1073628" y="4244976"/>
              <a:ext cx="4183158" cy="2064344"/>
            </a:xfrm>
            <a:prstGeom prst="ellipse">
              <a:avLst/>
            </a:prstGeom>
            <a:solidFill>
              <a:schemeClr val="accent1">
                <a:alpha val="50195"/>
              </a:schemeClr>
            </a:solidFill>
            <a:ln w="9525">
              <a:solidFill>
                <a:schemeClr val="tx1">
                  <a:alpha val="50195"/>
                </a:schemeClr>
              </a:solidFill>
              <a:round/>
              <a:headEnd/>
              <a:tailEnd/>
            </a:ln>
          </p:spPr>
          <p:txBody>
            <a:bodyPr anchor="ctr">
              <a:prstTxWarp prst="textNoShape">
                <a:avLst/>
              </a:prstTxWarp>
            </a:bodyPr>
            <a:lstStyle/>
            <a:p>
              <a:pPr algn="ctr"/>
              <a:r>
                <a:rPr lang="en-GB" sz="1900" b="1" dirty="0">
                  <a:solidFill>
                    <a:srgbClr val="FFFFFF"/>
                  </a:solidFill>
                  <a:latin typeface="Arial"/>
                  <a:cs typeface="Arial"/>
                </a:rPr>
                <a:t>Physical</a:t>
              </a:r>
            </a:p>
            <a:p>
              <a:pPr algn="ctr"/>
              <a:r>
                <a:rPr lang="en-GB" sz="1900" b="1" dirty="0">
                  <a:solidFill>
                    <a:srgbClr val="FFFFFF"/>
                  </a:solidFill>
                  <a:latin typeface="Arial"/>
                  <a:cs typeface="Arial"/>
                </a:rPr>
                <a:t>Security</a:t>
              </a:r>
            </a:p>
          </p:txBody>
        </p:sp>
        <p:sp>
          <p:nvSpPr>
            <p:cNvPr id="15" name="Oval 5">
              <a:extLst>
                <a:ext uri="{FF2B5EF4-FFF2-40B4-BE49-F238E27FC236}">
                  <a16:creationId xmlns:a16="http://schemas.microsoft.com/office/drawing/2014/main" id="{B48E5D70-4F4D-084D-8765-F19108CA9481}"/>
                </a:ext>
              </a:extLst>
            </p:cNvPr>
            <p:cNvSpPr>
              <a:spLocks noChangeArrowheads="1"/>
            </p:cNvSpPr>
            <p:nvPr/>
          </p:nvSpPr>
          <p:spPr bwMode="auto">
            <a:xfrm>
              <a:off x="3917234" y="4077072"/>
              <a:ext cx="4183158" cy="2064344"/>
            </a:xfrm>
            <a:prstGeom prst="ellipse">
              <a:avLst/>
            </a:prstGeom>
            <a:solidFill>
              <a:schemeClr val="accent1">
                <a:alpha val="50195"/>
              </a:schemeClr>
            </a:solidFill>
            <a:ln w="9525">
              <a:solidFill>
                <a:schemeClr val="tx1">
                  <a:alpha val="50195"/>
                </a:schemeClr>
              </a:solidFill>
              <a:round/>
              <a:headEnd/>
              <a:tailEnd/>
            </a:ln>
          </p:spPr>
          <p:txBody>
            <a:bodyPr anchor="ctr">
              <a:prstTxWarp prst="textNoShape">
                <a:avLst/>
              </a:prstTxWarp>
            </a:bodyPr>
            <a:lstStyle/>
            <a:p>
              <a:pPr algn="ctr"/>
              <a:r>
                <a:rPr lang="en-GB" sz="1900" b="1" dirty="0">
                  <a:solidFill>
                    <a:srgbClr val="FFFFFF"/>
                  </a:solidFill>
                  <a:latin typeface="Arial"/>
                  <a:cs typeface="Arial"/>
                </a:rPr>
                <a:t>IT</a:t>
              </a:r>
            </a:p>
          </p:txBody>
        </p:sp>
        <p:sp>
          <p:nvSpPr>
            <p:cNvPr id="16" name="Oval 6">
              <a:extLst>
                <a:ext uri="{FF2B5EF4-FFF2-40B4-BE49-F238E27FC236}">
                  <a16:creationId xmlns:a16="http://schemas.microsoft.com/office/drawing/2014/main" id="{B4E629AF-A398-254A-BB5F-DD6FFE88BFDA}"/>
                </a:ext>
              </a:extLst>
            </p:cNvPr>
            <p:cNvSpPr>
              <a:spLocks noChangeArrowheads="1"/>
            </p:cNvSpPr>
            <p:nvPr/>
          </p:nvSpPr>
          <p:spPr bwMode="auto">
            <a:xfrm>
              <a:off x="1187624" y="2564904"/>
              <a:ext cx="4183158" cy="2160240"/>
            </a:xfrm>
            <a:prstGeom prst="ellipse">
              <a:avLst/>
            </a:prstGeom>
            <a:solidFill>
              <a:schemeClr val="accent1">
                <a:alpha val="50195"/>
              </a:schemeClr>
            </a:solidFill>
            <a:ln w="9525">
              <a:solidFill>
                <a:schemeClr val="tx1">
                  <a:alpha val="50195"/>
                </a:schemeClr>
              </a:solidFill>
              <a:round/>
              <a:headEnd/>
              <a:tailEnd/>
            </a:ln>
          </p:spPr>
          <p:txBody>
            <a:bodyPr anchor="ctr">
              <a:prstTxWarp prst="textNoShape">
                <a:avLst/>
              </a:prstTxWarp>
            </a:bodyPr>
            <a:lstStyle/>
            <a:p>
              <a:pPr algn="ctr"/>
              <a:r>
                <a:rPr lang="en-GB" sz="1900" b="1" dirty="0">
                  <a:solidFill>
                    <a:srgbClr val="FFFFFF"/>
                  </a:solidFill>
                  <a:latin typeface="Arial"/>
                  <a:cs typeface="Arial"/>
                </a:rPr>
                <a:t>Board</a:t>
              </a:r>
            </a:p>
          </p:txBody>
        </p:sp>
        <p:sp>
          <p:nvSpPr>
            <p:cNvPr id="17" name="Oval 7">
              <a:extLst>
                <a:ext uri="{FF2B5EF4-FFF2-40B4-BE49-F238E27FC236}">
                  <a16:creationId xmlns:a16="http://schemas.microsoft.com/office/drawing/2014/main" id="{9633B797-2D47-A543-BA15-3505369E3AC3}"/>
                </a:ext>
              </a:extLst>
            </p:cNvPr>
            <p:cNvSpPr>
              <a:spLocks noChangeArrowheads="1"/>
            </p:cNvSpPr>
            <p:nvPr/>
          </p:nvSpPr>
          <p:spPr bwMode="auto">
            <a:xfrm>
              <a:off x="3828391" y="2852936"/>
              <a:ext cx="4183158" cy="2064344"/>
            </a:xfrm>
            <a:prstGeom prst="ellipse">
              <a:avLst/>
            </a:prstGeom>
            <a:solidFill>
              <a:schemeClr val="accent1">
                <a:alpha val="50195"/>
              </a:schemeClr>
            </a:solidFill>
            <a:ln w="9525">
              <a:solidFill>
                <a:schemeClr val="tx1">
                  <a:alpha val="50195"/>
                </a:schemeClr>
              </a:solidFill>
              <a:round/>
              <a:headEnd/>
              <a:tailEnd/>
            </a:ln>
          </p:spPr>
          <p:txBody>
            <a:bodyPr anchor="ctr">
              <a:prstTxWarp prst="textNoShape">
                <a:avLst/>
              </a:prstTxWarp>
            </a:bodyPr>
            <a:lstStyle/>
            <a:p>
              <a:pPr algn="ctr"/>
              <a:r>
                <a:rPr lang="en-GB" sz="1900" b="1" dirty="0">
                  <a:solidFill>
                    <a:srgbClr val="FFFFFF"/>
                  </a:solidFill>
                  <a:latin typeface="Arial"/>
                  <a:cs typeface="Arial"/>
                </a:rPr>
                <a:t>Accountancy</a:t>
              </a:r>
            </a:p>
          </p:txBody>
        </p:sp>
        <p:sp>
          <p:nvSpPr>
            <p:cNvPr id="18" name="Oval 5">
              <a:extLst>
                <a:ext uri="{FF2B5EF4-FFF2-40B4-BE49-F238E27FC236}">
                  <a16:creationId xmlns:a16="http://schemas.microsoft.com/office/drawing/2014/main" id="{40884B8A-99FC-E74E-939B-4C4E96730235}"/>
                </a:ext>
              </a:extLst>
            </p:cNvPr>
            <p:cNvSpPr>
              <a:spLocks noChangeArrowheads="1"/>
            </p:cNvSpPr>
            <p:nvPr/>
          </p:nvSpPr>
          <p:spPr bwMode="auto">
            <a:xfrm>
              <a:off x="3631976" y="4082814"/>
              <a:ext cx="1738806" cy="883887"/>
            </a:xfrm>
            <a:prstGeom prst="ellipse">
              <a:avLst/>
            </a:prstGeom>
            <a:solidFill>
              <a:srgbClr val="FF0000">
                <a:alpha val="25000"/>
              </a:srgbClr>
            </a:solidFill>
            <a:ln w="9525">
              <a:solidFill>
                <a:schemeClr val="tx1">
                  <a:alpha val="50195"/>
                </a:schemeClr>
              </a:solidFill>
              <a:round/>
              <a:headEnd/>
              <a:tailEnd/>
            </a:ln>
          </p:spPr>
          <p:txBody>
            <a:bodyPr anchor="ctr">
              <a:prstTxWarp prst="textNoShape">
                <a:avLst/>
              </a:prstTxWarp>
            </a:bodyPr>
            <a:lstStyle/>
            <a:p>
              <a:pPr algn="ctr"/>
              <a:r>
                <a:rPr lang="en-GB" sz="1800" b="1" dirty="0">
                  <a:solidFill>
                    <a:srgbClr val="FFFFFF"/>
                  </a:solidFill>
                  <a:latin typeface="Arial"/>
                  <a:cs typeface="Arial"/>
                </a:rPr>
                <a:t>CSIRT</a:t>
              </a:r>
            </a:p>
          </p:txBody>
        </p:sp>
      </p:grpSp>
      <p:sp>
        <p:nvSpPr>
          <p:cNvPr id="19" name="Rectangle 18">
            <a:extLst>
              <a:ext uri="{FF2B5EF4-FFF2-40B4-BE49-F238E27FC236}">
                <a16:creationId xmlns:a16="http://schemas.microsoft.com/office/drawing/2014/main" id="{23F9590A-1CDF-1E4A-805F-CCA097BDE5E7}"/>
              </a:ext>
            </a:extLst>
          </p:cNvPr>
          <p:cNvSpPr/>
          <p:nvPr/>
        </p:nvSpPr>
        <p:spPr>
          <a:xfrm>
            <a:off x="3724286" y="4847870"/>
            <a:ext cx="1565621" cy="276999"/>
          </a:xfrm>
          <a:prstGeom prst="rect">
            <a:avLst/>
          </a:prstGeom>
        </p:spPr>
        <p:txBody>
          <a:bodyPr wrap="none">
            <a:spAutoFit/>
          </a:bodyPr>
          <a:lstStyle/>
          <a:p>
            <a:pPr algn="ctr"/>
            <a:r>
              <a:rPr lang="en-IE" sz="1200" dirty="0"/>
              <a:t>Diagram courtesy OCF</a:t>
            </a:r>
            <a:endParaRPr lang="en-GB" sz="1050" dirty="0"/>
          </a:p>
        </p:txBody>
      </p:sp>
    </p:spTree>
    <p:extLst>
      <p:ext uri="{BB962C8B-B14F-4D97-AF65-F5344CB8AC3E}">
        <p14:creationId xmlns:p14="http://schemas.microsoft.com/office/powerpoint/2010/main" val="30308107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26</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Example: </a:t>
            </a:r>
            <a:r>
              <a:rPr lang="en-GB" dirty="0" err="1"/>
              <a:t>PariSto</a:t>
            </a:r>
            <a:r>
              <a:rPr lang="en-GB" dirty="0"/>
              <a:t> Bank </a:t>
            </a:r>
          </a:p>
        </p:txBody>
      </p:sp>
      <p:grpSp>
        <p:nvGrpSpPr>
          <p:cNvPr id="36" name="Group 35">
            <a:extLst>
              <a:ext uri="{FF2B5EF4-FFF2-40B4-BE49-F238E27FC236}">
                <a16:creationId xmlns:a16="http://schemas.microsoft.com/office/drawing/2014/main" id="{AE737F17-1D40-024F-9098-58BDFC7B8FAF}"/>
              </a:ext>
            </a:extLst>
          </p:cNvPr>
          <p:cNvGrpSpPr/>
          <p:nvPr/>
        </p:nvGrpSpPr>
        <p:grpSpPr>
          <a:xfrm>
            <a:off x="1194572" y="1093612"/>
            <a:ext cx="6724596" cy="3586802"/>
            <a:chOff x="1280300" y="1093612"/>
            <a:chExt cx="6724596" cy="3586802"/>
          </a:xfrm>
        </p:grpSpPr>
        <p:grpSp>
          <p:nvGrpSpPr>
            <p:cNvPr id="5" name="Group 4">
              <a:extLst>
                <a:ext uri="{FF2B5EF4-FFF2-40B4-BE49-F238E27FC236}">
                  <a16:creationId xmlns:a16="http://schemas.microsoft.com/office/drawing/2014/main" id="{31ED855A-CADD-524E-BE1A-0C1C65E742D3}"/>
                </a:ext>
              </a:extLst>
            </p:cNvPr>
            <p:cNvGrpSpPr>
              <a:grpSpLocks noChangeAspect="1"/>
            </p:cNvGrpSpPr>
            <p:nvPr/>
          </p:nvGrpSpPr>
          <p:grpSpPr>
            <a:xfrm>
              <a:off x="1280300" y="1093612"/>
              <a:ext cx="6724596" cy="3564000"/>
              <a:chOff x="620713" y="2665413"/>
              <a:chExt cx="7910512" cy="3363912"/>
            </a:xfrm>
          </p:grpSpPr>
          <p:sp>
            <p:nvSpPr>
              <p:cNvPr id="6" name="Rectangle 4">
                <a:extLst>
                  <a:ext uri="{FF2B5EF4-FFF2-40B4-BE49-F238E27FC236}">
                    <a16:creationId xmlns:a16="http://schemas.microsoft.com/office/drawing/2014/main" id="{7C1D3ABF-EA67-CE4E-B578-67EFE8998407}"/>
                  </a:ext>
                </a:extLst>
              </p:cNvPr>
              <p:cNvSpPr>
                <a:spLocks noChangeArrowheads="1"/>
              </p:cNvSpPr>
              <p:nvPr/>
            </p:nvSpPr>
            <p:spPr bwMode="auto">
              <a:xfrm>
                <a:off x="2805113" y="3627438"/>
                <a:ext cx="1406525" cy="295275"/>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Director Sweden</a:t>
                </a:r>
              </a:p>
            </p:txBody>
          </p:sp>
          <p:sp>
            <p:nvSpPr>
              <p:cNvPr id="7" name="Rectangle 5">
                <a:extLst>
                  <a:ext uri="{FF2B5EF4-FFF2-40B4-BE49-F238E27FC236}">
                    <a16:creationId xmlns:a16="http://schemas.microsoft.com/office/drawing/2014/main" id="{6A6FBCBD-712A-0446-A84C-D85D77315388}"/>
                  </a:ext>
                </a:extLst>
              </p:cNvPr>
              <p:cNvSpPr>
                <a:spLocks noChangeArrowheads="1"/>
              </p:cNvSpPr>
              <p:nvPr/>
            </p:nvSpPr>
            <p:spPr bwMode="auto">
              <a:xfrm>
                <a:off x="620713" y="3627438"/>
                <a:ext cx="1406525" cy="295275"/>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Director France</a:t>
                </a:r>
              </a:p>
            </p:txBody>
          </p:sp>
          <p:grpSp>
            <p:nvGrpSpPr>
              <p:cNvPr id="8" name="Group 61">
                <a:extLst>
                  <a:ext uri="{FF2B5EF4-FFF2-40B4-BE49-F238E27FC236}">
                    <a16:creationId xmlns:a16="http://schemas.microsoft.com/office/drawing/2014/main" id="{FE9AF21D-1200-D44E-9746-8EA924CF7E7E}"/>
                  </a:ext>
                </a:extLst>
              </p:cNvPr>
              <p:cNvGrpSpPr>
                <a:grpSpLocks/>
              </p:cNvGrpSpPr>
              <p:nvPr/>
            </p:nvGrpSpPr>
            <p:grpSpPr bwMode="auto">
              <a:xfrm>
                <a:off x="4941888" y="3627438"/>
                <a:ext cx="3589337" cy="295275"/>
                <a:chOff x="3113" y="2285"/>
                <a:chExt cx="2261" cy="186"/>
              </a:xfrm>
            </p:grpSpPr>
            <p:sp>
              <p:nvSpPr>
                <p:cNvPr id="31" name="Rectangle 6">
                  <a:extLst>
                    <a:ext uri="{FF2B5EF4-FFF2-40B4-BE49-F238E27FC236}">
                      <a16:creationId xmlns:a16="http://schemas.microsoft.com/office/drawing/2014/main" id="{73FA6586-2D4D-D243-8ECE-26ABEDF8D140}"/>
                    </a:ext>
                  </a:extLst>
                </p:cNvPr>
                <p:cNvSpPr>
                  <a:spLocks noChangeArrowheads="1"/>
                </p:cNvSpPr>
                <p:nvPr/>
              </p:nvSpPr>
              <p:spPr bwMode="auto">
                <a:xfrm>
                  <a:off x="4488" y="2285"/>
                  <a:ext cx="886" cy="186"/>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CISO</a:t>
                  </a:r>
                </a:p>
              </p:txBody>
            </p:sp>
            <p:sp>
              <p:nvSpPr>
                <p:cNvPr id="32" name="Rectangle 7">
                  <a:extLst>
                    <a:ext uri="{FF2B5EF4-FFF2-40B4-BE49-F238E27FC236}">
                      <a16:creationId xmlns:a16="http://schemas.microsoft.com/office/drawing/2014/main" id="{2CA9818D-3F7A-1546-A939-A68430DAB1C1}"/>
                    </a:ext>
                  </a:extLst>
                </p:cNvPr>
                <p:cNvSpPr>
                  <a:spLocks noChangeArrowheads="1"/>
                </p:cNvSpPr>
                <p:nvPr/>
              </p:nvSpPr>
              <p:spPr bwMode="auto">
                <a:xfrm>
                  <a:off x="3113" y="2285"/>
                  <a:ext cx="886" cy="186"/>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CIO</a:t>
                  </a:r>
                </a:p>
              </p:txBody>
            </p:sp>
          </p:grpSp>
          <p:sp>
            <p:nvSpPr>
              <p:cNvPr id="9" name="Rectangle 10">
                <a:extLst>
                  <a:ext uri="{FF2B5EF4-FFF2-40B4-BE49-F238E27FC236}">
                    <a16:creationId xmlns:a16="http://schemas.microsoft.com/office/drawing/2014/main" id="{A7D4421E-4EAC-F840-B45A-9D94E5A7C918}"/>
                  </a:ext>
                </a:extLst>
              </p:cNvPr>
              <p:cNvSpPr>
                <a:spLocks noChangeArrowheads="1"/>
              </p:cNvSpPr>
              <p:nvPr/>
            </p:nvSpPr>
            <p:spPr bwMode="auto">
              <a:xfrm>
                <a:off x="3868738" y="2665413"/>
                <a:ext cx="1406525" cy="295275"/>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CEO</a:t>
                </a:r>
              </a:p>
            </p:txBody>
          </p:sp>
          <p:sp>
            <p:nvSpPr>
              <p:cNvPr id="10" name="Rectangle 11">
                <a:extLst>
                  <a:ext uri="{FF2B5EF4-FFF2-40B4-BE49-F238E27FC236}">
                    <a16:creationId xmlns:a16="http://schemas.microsoft.com/office/drawing/2014/main" id="{95726D31-4811-5E4C-A50D-F7F752DB4B4A}"/>
                  </a:ext>
                </a:extLst>
              </p:cNvPr>
              <p:cNvSpPr>
                <a:spLocks noChangeArrowheads="1"/>
              </p:cNvSpPr>
              <p:nvPr/>
            </p:nvSpPr>
            <p:spPr bwMode="auto">
              <a:xfrm>
                <a:off x="6032500" y="4214065"/>
                <a:ext cx="1406525" cy="295275"/>
              </a:xfrm>
              <a:prstGeom prst="rect">
                <a:avLst/>
              </a:prstGeom>
              <a:solidFill>
                <a:schemeClr val="accent2"/>
              </a:solidFill>
              <a:ln w="12700">
                <a:solidFill>
                  <a:schemeClr val="tx1"/>
                </a:solidFill>
                <a:miter lim="800000"/>
                <a:headEnd/>
                <a:tailEnd/>
              </a:ln>
            </p:spPr>
            <p:txBody>
              <a:bodyPr wrap="none" anchor="ctr"/>
              <a:lstStyle/>
              <a:p>
                <a:pPr algn="ctr"/>
                <a:r>
                  <a:rPr lang="en-GB" sz="1600" dirty="0">
                    <a:solidFill>
                      <a:schemeClr val="bg1">
                        <a:lumMod val="95000"/>
                      </a:schemeClr>
                    </a:solidFill>
                  </a:rPr>
                  <a:t>CSIRT</a:t>
                </a:r>
              </a:p>
            </p:txBody>
          </p:sp>
          <p:sp>
            <p:nvSpPr>
              <p:cNvPr id="11" name="Line 12">
                <a:extLst>
                  <a:ext uri="{FF2B5EF4-FFF2-40B4-BE49-F238E27FC236}">
                    <a16:creationId xmlns:a16="http://schemas.microsoft.com/office/drawing/2014/main" id="{4ECF271D-8C86-C141-8E38-DE1A1175F2D9}"/>
                  </a:ext>
                </a:extLst>
              </p:cNvPr>
              <p:cNvSpPr>
                <a:spLocks noChangeShapeType="1"/>
              </p:cNvSpPr>
              <p:nvPr/>
            </p:nvSpPr>
            <p:spPr bwMode="auto">
              <a:xfrm>
                <a:off x="781050" y="3294063"/>
                <a:ext cx="7580313" cy="0"/>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12" name="Line 37">
                <a:extLst>
                  <a:ext uri="{FF2B5EF4-FFF2-40B4-BE49-F238E27FC236}">
                    <a16:creationId xmlns:a16="http://schemas.microsoft.com/office/drawing/2014/main" id="{24F5A2C4-F093-2B40-BAC3-F986EAEC8D94}"/>
                  </a:ext>
                </a:extLst>
              </p:cNvPr>
              <p:cNvSpPr>
                <a:spLocks noChangeShapeType="1"/>
              </p:cNvSpPr>
              <p:nvPr/>
            </p:nvSpPr>
            <p:spPr bwMode="auto">
              <a:xfrm>
                <a:off x="1309688" y="3292475"/>
                <a:ext cx="0" cy="341313"/>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13" name="Line 38">
                <a:extLst>
                  <a:ext uri="{FF2B5EF4-FFF2-40B4-BE49-F238E27FC236}">
                    <a16:creationId xmlns:a16="http://schemas.microsoft.com/office/drawing/2014/main" id="{0E8866C3-F7E9-4F47-A8FE-00AAD24D0D0D}"/>
                  </a:ext>
                </a:extLst>
              </p:cNvPr>
              <p:cNvSpPr>
                <a:spLocks noChangeShapeType="1"/>
              </p:cNvSpPr>
              <p:nvPr/>
            </p:nvSpPr>
            <p:spPr bwMode="auto">
              <a:xfrm>
                <a:off x="5645150" y="3292475"/>
                <a:ext cx="0" cy="341313"/>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14" name="Line 39">
                <a:extLst>
                  <a:ext uri="{FF2B5EF4-FFF2-40B4-BE49-F238E27FC236}">
                    <a16:creationId xmlns:a16="http://schemas.microsoft.com/office/drawing/2014/main" id="{0AB4D1C3-4012-9E4A-969B-C8B8B3C7AEFB}"/>
                  </a:ext>
                </a:extLst>
              </p:cNvPr>
              <p:cNvSpPr>
                <a:spLocks noChangeShapeType="1"/>
              </p:cNvSpPr>
              <p:nvPr/>
            </p:nvSpPr>
            <p:spPr bwMode="auto">
              <a:xfrm>
                <a:off x="3495675" y="3292475"/>
                <a:ext cx="0" cy="341313"/>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15" name="Line 40">
                <a:extLst>
                  <a:ext uri="{FF2B5EF4-FFF2-40B4-BE49-F238E27FC236}">
                    <a16:creationId xmlns:a16="http://schemas.microsoft.com/office/drawing/2014/main" id="{ED846581-4E2D-5742-9F25-39F6C62FDEC2}"/>
                  </a:ext>
                </a:extLst>
              </p:cNvPr>
              <p:cNvSpPr>
                <a:spLocks noChangeShapeType="1"/>
              </p:cNvSpPr>
              <p:nvPr/>
            </p:nvSpPr>
            <p:spPr bwMode="auto">
              <a:xfrm>
                <a:off x="7827963" y="3292475"/>
                <a:ext cx="0" cy="341313"/>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16" name="Line 41">
                <a:extLst>
                  <a:ext uri="{FF2B5EF4-FFF2-40B4-BE49-F238E27FC236}">
                    <a16:creationId xmlns:a16="http://schemas.microsoft.com/office/drawing/2014/main" id="{C4A9249C-1A4E-AE4E-807F-FE123B8CBFDD}"/>
                  </a:ext>
                </a:extLst>
              </p:cNvPr>
              <p:cNvSpPr>
                <a:spLocks noChangeShapeType="1"/>
              </p:cNvSpPr>
              <p:nvPr/>
            </p:nvSpPr>
            <p:spPr bwMode="auto">
              <a:xfrm flipV="1">
                <a:off x="4572000" y="2967038"/>
                <a:ext cx="0" cy="325437"/>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grpSp>
            <p:nvGrpSpPr>
              <p:cNvPr id="17" name="Group 51">
                <a:extLst>
                  <a:ext uri="{FF2B5EF4-FFF2-40B4-BE49-F238E27FC236}">
                    <a16:creationId xmlns:a16="http://schemas.microsoft.com/office/drawing/2014/main" id="{09DD7801-DE36-944C-AD75-ADBCDFAEDCA1}"/>
                  </a:ext>
                </a:extLst>
              </p:cNvPr>
              <p:cNvGrpSpPr>
                <a:grpSpLocks/>
              </p:cNvGrpSpPr>
              <p:nvPr/>
            </p:nvGrpSpPr>
            <p:grpSpPr bwMode="auto">
              <a:xfrm>
                <a:off x="627063" y="3941763"/>
                <a:ext cx="1416050" cy="2087562"/>
                <a:chOff x="395" y="2483"/>
                <a:chExt cx="892" cy="1315"/>
              </a:xfrm>
            </p:grpSpPr>
            <p:grpSp>
              <p:nvGrpSpPr>
                <p:cNvPr id="23" name="Group 44">
                  <a:extLst>
                    <a:ext uri="{FF2B5EF4-FFF2-40B4-BE49-F238E27FC236}">
                      <a16:creationId xmlns:a16="http://schemas.microsoft.com/office/drawing/2014/main" id="{D87561F4-A235-644B-AC53-6145255D5D27}"/>
                    </a:ext>
                  </a:extLst>
                </p:cNvPr>
                <p:cNvGrpSpPr>
                  <a:grpSpLocks/>
                </p:cNvGrpSpPr>
                <p:nvPr/>
              </p:nvGrpSpPr>
              <p:grpSpPr bwMode="auto">
                <a:xfrm>
                  <a:off x="401" y="2483"/>
                  <a:ext cx="886" cy="389"/>
                  <a:chOff x="392" y="2483"/>
                  <a:chExt cx="886" cy="389"/>
                </a:xfrm>
              </p:grpSpPr>
              <p:sp>
                <p:nvSpPr>
                  <p:cNvPr id="29" name="Rectangle 9">
                    <a:extLst>
                      <a:ext uri="{FF2B5EF4-FFF2-40B4-BE49-F238E27FC236}">
                        <a16:creationId xmlns:a16="http://schemas.microsoft.com/office/drawing/2014/main" id="{2F22885F-9FC9-E34A-811F-8E6519D157F5}"/>
                      </a:ext>
                    </a:extLst>
                  </p:cNvPr>
                  <p:cNvSpPr>
                    <a:spLocks noChangeArrowheads="1"/>
                  </p:cNvSpPr>
                  <p:nvPr/>
                </p:nvSpPr>
                <p:spPr bwMode="auto">
                  <a:xfrm>
                    <a:off x="392" y="2686"/>
                    <a:ext cx="886" cy="186"/>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Head of IT</a:t>
                    </a:r>
                  </a:p>
                </p:txBody>
              </p:sp>
              <p:sp>
                <p:nvSpPr>
                  <p:cNvPr id="30" name="Line 43">
                    <a:extLst>
                      <a:ext uri="{FF2B5EF4-FFF2-40B4-BE49-F238E27FC236}">
                        <a16:creationId xmlns:a16="http://schemas.microsoft.com/office/drawing/2014/main" id="{D464EFCD-E8B8-F74A-AC61-5882E0427FF8}"/>
                      </a:ext>
                    </a:extLst>
                  </p:cNvPr>
                  <p:cNvSpPr>
                    <a:spLocks noChangeShapeType="1"/>
                  </p:cNvSpPr>
                  <p:nvPr/>
                </p:nvSpPr>
                <p:spPr bwMode="auto">
                  <a:xfrm>
                    <a:off x="834" y="2483"/>
                    <a:ext cx="0" cy="215"/>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grpSp>
            <p:sp>
              <p:nvSpPr>
                <p:cNvPr id="24" name="Rectangle 46">
                  <a:extLst>
                    <a:ext uri="{FF2B5EF4-FFF2-40B4-BE49-F238E27FC236}">
                      <a16:creationId xmlns:a16="http://schemas.microsoft.com/office/drawing/2014/main" id="{2B775AD5-612C-5747-864B-A0AF35DC57A7}"/>
                    </a:ext>
                  </a:extLst>
                </p:cNvPr>
                <p:cNvSpPr>
                  <a:spLocks noChangeArrowheads="1"/>
                </p:cNvSpPr>
                <p:nvPr/>
              </p:nvSpPr>
              <p:spPr bwMode="auto">
                <a:xfrm>
                  <a:off x="396" y="3073"/>
                  <a:ext cx="886" cy="323"/>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Head Networks</a:t>
                  </a:r>
                  <a:br>
                    <a:rPr lang="en-GB" sz="1400" dirty="0">
                      <a:solidFill>
                        <a:schemeClr val="bg1">
                          <a:lumMod val="95000"/>
                        </a:schemeClr>
                      </a:solidFill>
                    </a:rPr>
                  </a:br>
                  <a:r>
                    <a:rPr lang="en-GB" sz="1400" dirty="0">
                      <a:solidFill>
                        <a:schemeClr val="bg1">
                          <a:lumMod val="95000"/>
                        </a:schemeClr>
                      </a:solidFill>
                    </a:rPr>
                    <a:t>&amp; Systems</a:t>
                  </a:r>
                </a:p>
              </p:txBody>
            </p:sp>
            <p:sp>
              <p:nvSpPr>
                <p:cNvPr id="25" name="Line 47">
                  <a:extLst>
                    <a:ext uri="{FF2B5EF4-FFF2-40B4-BE49-F238E27FC236}">
                      <a16:creationId xmlns:a16="http://schemas.microsoft.com/office/drawing/2014/main" id="{1AF9DDE8-680E-9440-8227-79C3D21E7AF7}"/>
                    </a:ext>
                  </a:extLst>
                </p:cNvPr>
                <p:cNvSpPr>
                  <a:spLocks noChangeShapeType="1"/>
                </p:cNvSpPr>
                <p:nvPr/>
              </p:nvSpPr>
              <p:spPr bwMode="auto">
                <a:xfrm>
                  <a:off x="843" y="2870"/>
                  <a:ext cx="0" cy="215"/>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grpSp>
              <p:nvGrpSpPr>
                <p:cNvPr id="26" name="Group 48">
                  <a:extLst>
                    <a:ext uri="{FF2B5EF4-FFF2-40B4-BE49-F238E27FC236}">
                      <a16:creationId xmlns:a16="http://schemas.microsoft.com/office/drawing/2014/main" id="{6723B17F-6BC2-9647-9D26-4F94F80D7480}"/>
                    </a:ext>
                  </a:extLst>
                </p:cNvPr>
                <p:cNvGrpSpPr>
                  <a:grpSpLocks/>
                </p:cNvGrpSpPr>
                <p:nvPr/>
              </p:nvGrpSpPr>
              <p:grpSpPr bwMode="auto">
                <a:xfrm>
                  <a:off x="395" y="3409"/>
                  <a:ext cx="886" cy="389"/>
                  <a:chOff x="392" y="2483"/>
                  <a:chExt cx="886" cy="389"/>
                </a:xfrm>
              </p:grpSpPr>
              <p:sp>
                <p:nvSpPr>
                  <p:cNvPr id="27" name="Rectangle 49">
                    <a:extLst>
                      <a:ext uri="{FF2B5EF4-FFF2-40B4-BE49-F238E27FC236}">
                        <a16:creationId xmlns:a16="http://schemas.microsoft.com/office/drawing/2014/main" id="{EC87B829-0737-324E-AA2F-81AFCD5367D8}"/>
                      </a:ext>
                    </a:extLst>
                  </p:cNvPr>
                  <p:cNvSpPr>
                    <a:spLocks noChangeArrowheads="1"/>
                  </p:cNvSpPr>
                  <p:nvPr/>
                </p:nvSpPr>
                <p:spPr bwMode="auto">
                  <a:xfrm>
                    <a:off x="392" y="2686"/>
                    <a:ext cx="886" cy="186"/>
                  </a:xfrm>
                  <a:prstGeom prst="rect">
                    <a:avLst/>
                  </a:prstGeom>
                  <a:solidFill>
                    <a:schemeClr val="accent1"/>
                  </a:solidFill>
                  <a:ln w="12700">
                    <a:solidFill>
                      <a:schemeClr val="tx1"/>
                    </a:solidFill>
                    <a:miter lim="800000"/>
                    <a:headEnd/>
                    <a:tailEnd/>
                  </a:ln>
                </p:spPr>
                <p:txBody>
                  <a:bodyPr wrap="none" anchor="ctr"/>
                  <a:lstStyle/>
                  <a:p>
                    <a:pPr algn="ctr"/>
                    <a:r>
                      <a:rPr lang="en-GB" sz="1400" dirty="0" err="1">
                        <a:solidFill>
                          <a:schemeClr val="bg1">
                            <a:lumMod val="95000"/>
                          </a:schemeClr>
                        </a:solidFill>
                      </a:rPr>
                      <a:t>Sysadmin</a:t>
                    </a:r>
                    <a:endParaRPr lang="en-GB" sz="1400" dirty="0">
                      <a:solidFill>
                        <a:schemeClr val="bg1">
                          <a:lumMod val="95000"/>
                        </a:schemeClr>
                      </a:solidFill>
                    </a:endParaRPr>
                  </a:p>
                </p:txBody>
              </p:sp>
              <p:sp>
                <p:nvSpPr>
                  <p:cNvPr id="28" name="Line 50">
                    <a:extLst>
                      <a:ext uri="{FF2B5EF4-FFF2-40B4-BE49-F238E27FC236}">
                        <a16:creationId xmlns:a16="http://schemas.microsoft.com/office/drawing/2014/main" id="{31114020-A628-1A41-B2D4-DAF2561BDB72}"/>
                      </a:ext>
                    </a:extLst>
                  </p:cNvPr>
                  <p:cNvSpPr>
                    <a:spLocks noChangeShapeType="1"/>
                  </p:cNvSpPr>
                  <p:nvPr/>
                </p:nvSpPr>
                <p:spPr bwMode="auto">
                  <a:xfrm>
                    <a:off x="834" y="2483"/>
                    <a:ext cx="0" cy="215"/>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grpSp>
          </p:grpSp>
          <p:sp>
            <p:nvSpPr>
              <p:cNvPr id="18" name="Rectangle 54">
                <a:extLst>
                  <a:ext uri="{FF2B5EF4-FFF2-40B4-BE49-F238E27FC236}">
                    <a16:creationId xmlns:a16="http://schemas.microsoft.com/office/drawing/2014/main" id="{5256B159-A7DF-2847-82D3-187C58B3A006}"/>
                  </a:ext>
                </a:extLst>
              </p:cNvPr>
              <p:cNvSpPr>
                <a:spLocks noChangeArrowheads="1"/>
              </p:cNvSpPr>
              <p:nvPr/>
            </p:nvSpPr>
            <p:spPr bwMode="auto">
              <a:xfrm>
                <a:off x="2809875" y="4260850"/>
                <a:ext cx="1406525" cy="295275"/>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Head of IT</a:t>
                </a:r>
              </a:p>
            </p:txBody>
          </p:sp>
          <p:sp>
            <p:nvSpPr>
              <p:cNvPr id="19" name="Line 55">
                <a:extLst>
                  <a:ext uri="{FF2B5EF4-FFF2-40B4-BE49-F238E27FC236}">
                    <a16:creationId xmlns:a16="http://schemas.microsoft.com/office/drawing/2014/main" id="{CAFBE972-2D6D-F141-A817-0B3B60FEA6B5}"/>
                  </a:ext>
                </a:extLst>
              </p:cNvPr>
              <p:cNvSpPr>
                <a:spLocks noChangeShapeType="1"/>
              </p:cNvSpPr>
              <p:nvPr/>
            </p:nvSpPr>
            <p:spPr bwMode="auto">
              <a:xfrm>
                <a:off x="3511550" y="3938588"/>
                <a:ext cx="0" cy="341312"/>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20" name="Rectangle 56">
                <a:extLst>
                  <a:ext uri="{FF2B5EF4-FFF2-40B4-BE49-F238E27FC236}">
                    <a16:creationId xmlns:a16="http://schemas.microsoft.com/office/drawing/2014/main" id="{4E8F470C-061F-2845-823B-7581E395AACB}"/>
                  </a:ext>
                </a:extLst>
              </p:cNvPr>
              <p:cNvSpPr>
                <a:spLocks noChangeArrowheads="1"/>
              </p:cNvSpPr>
              <p:nvPr/>
            </p:nvSpPr>
            <p:spPr bwMode="auto">
              <a:xfrm>
                <a:off x="2801938" y="4891088"/>
                <a:ext cx="1406525" cy="512762"/>
              </a:xfrm>
              <a:prstGeom prst="rect">
                <a:avLst/>
              </a:prstGeom>
              <a:solidFill>
                <a:schemeClr val="accent1"/>
              </a:solidFill>
              <a:ln w="12700">
                <a:solidFill>
                  <a:schemeClr val="tx1"/>
                </a:solidFill>
                <a:miter lim="800000"/>
                <a:headEnd/>
                <a:tailEnd/>
              </a:ln>
            </p:spPr>
            <p:txBody>
              <a:bodyPr wrap="none" anchor="ctr"/>
              <a:lstStyle/>
              <a:p>
                <a:pPr algn="ctr"/>
                <a:r>
                  <a:rPr lang="en-GB" sz="1400" dirty="0">
                    <a:solidFill>
                      <a:schemeClr val="bg1">
                        <a:lumMod val="95000"/>
                      </a:schemeClr>
                    </a:solidFill>
                  </a:rPr>
                  <a:t>Head Networks</a:t>
                </a:r>
                <a:br>
                  <a:rPr lang="en-GB" sz="1400" dirty="0">
                    <a:solidFill>
                      <a:schemeClr val="bg1">
                        <a:lumMod val="95000"/>
                      </a:schemeClr>
                    </a:solidFill>
                  </a:rPr>
                </a:br>
                <a:r>
                  <a:rPr lang="en-GB" sz="1400" dirty="0">
                    <a:solidFill>
                      <a:schemeClr val="bg1">
                        <a:lumMod val="95000"/>
                      </a:schemeClr>
                    </a:solidFill>
                  </a:rPr>
                  <a:t>&amp; Systems</a:t>
                </a:r>
              </a:p>
            </p:txBody>
          </p:sp>
          <p:sp>
            <p:nvSpPr>
              <p:cNvPr id="21" name="Line 57">
                <a:extLst>
                  <a:ext uri="{FF2B5EF4-FFF2-40B4-BE49-F238E27FC236}">
                    <a16:creationId xmlns:a16="http://schemas.microsoft.com/office/drawing/2014/main" id="{C1B714AD-073A-F44D-B8E6-DE066EA4DF3A}"/>
                  </a:ext>
                </a:extLst>
              </p:cNvPr>
              <p:cNvSpPr>
                <a:spLocks noChangeShapeType="1"/>
              </p:cNvSpPr>
              <p:nvPr/>
            </p:nvSpPr>
            <p:spPr bwMode="auto">
              <a:xfrm>
                <a:off x="3511550" y="4568825"/>
                <a:ext cx="0" cy="341313"/>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sz="1400"/>
              </a:p>
            </p:txBody>
          </p:sp>
          <p:sp>
            <p:nvSpPr>
              <p:cNvPr id="22" name="Text Box 63">
                <a:extLst>
                  <a:ext uri="{FF2B5EF4-FFF2-40B4-BE49-F238E27FC236}">
                    <a16:creationId xmlns:a16="http://schemas.microsoft.com/office/drawing/2014/main" id="{1FF60D2B-E4D5-3446-A810-6F4050EBD6F9}"/>
                  </a:ext>
                </a:extLst>
              </p:cNvPr>
              <p:cNvSpPr txBox="1">
                <a:spLocks noChangeArrowheads="1"/>
              </p:cNvSpPr>
              <p:nvPr/>
            </p:nvSpPr>
            <p:spPr bwMode="auto">
              <a:xfrm>
                <a:off x="7439025" y="4211315"/>
                <a:ext cx="328490" cy="3195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MS PGothic" charset="0"/>
                    <a:cs typeface="MS PGothic" charset="0"/>
                  </a:defRPr>
                </a:lvl1pPr>
                <a:lvl2pPr marL="742950" indent="-285750">
                  <a:defRPr sz="2400">
                    <a:solidFill>
                      <a:schemeClr val="tx1"/>
                    </a:solidFill>
                    <a:latin typeface="Times New Roman" charset="0"/>
                    <a:ea typeface="MS PGothic" charset="0"/>
                    <a:cs typeface="MS PGothic" charset="0"/>
                  </a:defRPr>
                </a:lvl2pPr>
                <a:lvl3pPr marL="1143000" indent="-228600">
                  <a:defRPr sz="2400">
                    <a:solidFill>
                      <a:schemeClr val="tx1"/>
                    </a:solidFill>
                    <a:latin typeface="Times New Roman" charset="0"/>
                    <a:ea typeface="MS PGothic" charset="0"/>
                    <a:cs typeface="MS PGothic" charset="0"/>
                  </a:defRPr>
                </a:lvl3pPr>
                <a:lvl4pPr marL="1600200" indent="-228600">
                  <a:defRPr sz="2400">
                    <a:solidFill>
                      <a:schemeClr val="tx1"/>
                    </a:solidFill>
                    <a:latin typeface="Times New Roman" charset="0"/>
                    <a:ea typeface="MS PGothic" charset="0"/>
                    <a:cs typeface="MS PGothic" charset="0"/>
                  </a:defRPr>
                </a:lvl4pPr>
                <a:lvl5pPr marL="2057400" indent="-228600">
                  <a:defRPr sz="2400">
                    <a:solidFill>
                      <a:schemeClr val="tx1"/>
                    </a:solidFill>
                    <a:latin typeface="Times New Roman"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9pPr>
              </a:lstStyle>
              <a:p>
                <a:r>
                  <a:rPr lang="en-GB" sz="1600" b="1" dirty="0">
                    <a:latin typeface="+mn-lt"/>
                  </a:rPr>
                  <a:t>?</a:t>
                </a:r>
              </a:p>
            </p:txBody>
          </p:sp>
        </p:grpSp>
        <p:sp>
          <p:nvSpPr>
            <p:cNvPr id="34" name="Rectangle 11">
              <a:extLst>
                <a:ext uri="{FF2B5EF4-FFF2-40B4-BE49-F238E27FC236}">
                  <a16:creationId xmlns:a16="http://schemas.microsoft.com/office/drawing/2014/main" id="{8BFF43FF-6A36-DB41-9803-D5AFBA123CA1}"/>
                </a:ext>
              </a:extLst>
            </p:cNvPr>
            <p:cNvSpPr>
              <a:spLocks noChangeArrowheads="1"/>
            </p:cNvSpPr>
            <p:nvPr/>
          </p:nvSpPr>
          <p:spPr bwMode="auto">
            <a:xfrm>
              <a:off x="3788734" y="4344774"/>
              <a:ext cx="1195664" cy="312838"/>
            </a:xfrm>
            <a:prstGeom prst="rect">
              <a:avLst/>
            </a:prstGeom>
            <a:solidFill>
              <a:schemeClr val="accent2"/>
            </a:solidFill>
            <a:ln w="12700">
              <a:solidFill>
                <a:schemeClr val="tx1"/>
              </a:solidFill>
              <a:miter lim="800000"/>
              <a:headEnd/>
              <a:tailEnd/>
            </a:ln>
          </p:spPr>
          <p:txBody>
            <a:bodyPr wrap="none" anchor="ctr"/>
            <a:lstStyle/>
            <a:p>
              <a:pPr algn="ctr"/>
              <a:r>
                <a:rPr lang="en-GB" sz="1600" dirty="0">
                  <a:solidFill>
                    <a:schemeClr val="bg1">
                      <a:lumMod val="95000"/>
                    </a:schemeClr>
                  </a:solidFill>
                </a:rPr>
                <a:t>CSIRT</a:t>
              </a:r>
            </a:p>
          </p:txBody>
        </p:sp>
        <p:sp>
          <p:nvSpPr>
            <p:cNvPr id="35" name="Text Box 63">
              <a:extLst>
                <a:ext uri="{FF2B5EF4-FFF2-40B4-BE49-F238E27FC236}">
                  <a16:creationId xmlns:a16="http://schemas.microsoft.com/office/drawing/2014/main" id="{8F84969A-2AB6-D74A-B83B-9118C71DBDAD}"/>
                </a:ext>
              </a:extLst>
            </p:cNvPr>
            <p:cNvSpPr txBox="1">
              <a:spLocks noChangeArrowheads="1"/>
            </p:cNvSpPr>
            <p:nvPr/>
          </p:nvSpPr>
          <p:spPr bwMode="auto">
            <a:xfrm>
              <a:off x="4984398" y="4341860"/>
              <a:ext cx="279244"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MS PGothic" charset="0"/>
                  <a:cs typeface="MS PGothic" charset="0"/>
                </a:defRPr>
              </a:lvl1pPr>
              <a:lvl2pPr marL="742950" indent="-285750">
                <a:defRPr sz="2400">
                  <a:solidFill>
                    <a:schemeClr val="tx1"/>
                  </a:solidFill>
                  <a:latin typeface="Times New Roman" charset="0"/>
                  <a:ea typeface="MS PGothic" charset="0"/>
                  <a:cs typeface="MS PGothic" charset="0"/>
                </a:defRPr>
              </a:lvl2pPr>
              <a:lvl3pPr marL="1143000" indent="-228600">
                <a:defRPr sz="2400">
                  <a:solidFill>
                    <a:schemeClr val="tx1"/>
                  </a:solidFill>
                  <a:latin typeface="Times New Roman" charset="0"/>
                  <a:ea typeface="MS PGothic" charset="0"/>
                  <a:cs typeface="MS PGothic" charset="0"/>
                </a:defRPr>
              </a:lvl3pPr>
              <a:lvl4pPr marL="1600200" indent="-228600">
                <a:defRPr sz="2400">
                  <a:solidFill>
                    <a:schemeClr val="tx1"/>
                  </a:solidFill>
                  <a:latin typeface="Times New Roman" charset="0"/>
                  <a:ea typeface="MS PGothic" charset="0"/>
                  <a:cs typeface="MS PGothic" charset="0"/>
                </a:defRPr>
              </a:lvl4pPr>
              <a:lvl5pPr marL="2057400" indent="-228600">
                <a:defRPr sz="2400">
                  <a:solidFill>
                    <a:schemeClr val="tx1"/>
                  </a:solidFill>
                  <a:latin typeface="Times New Roman"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Times New Roman" charset="0"/>
                  <a:ea typeface="MS PGothic" charset="0"/>
                  <a:cs typeface="MS PGothic" charset="0"/>
                </a:defRPr>
              </a:lvl9pPr>
            </a:lstStyle>
            <a:p>
              <a:r>
                <a:rPr lang="en-GB" sz="1600" b="1" dirty="0">
                  <a:latin typeface="+mn-lt"/>
                </a:rPr>
                <a:t>?</a:t>
              </a:r>
              <a:endParaRPr lang="en-GB" sz="1400" b="1" dirty="0">
                <a:latin typeface="+mn-lt"/>
              </a:endParaRPr>
            </a:p>
          </p:txBody>
        </p:sp>
      </p:grpSp>
      <p:sp>
        <p:nvSpPr>
          <p:cNvPr id="37" name="Rectangle 36">
            <a:extLst>
              <a:ext uri="{FF2B5EF4-FFF2-40B4-BE49-F238E27FC236}">
                <a16:creationId xmlns:a16="http://schemas.microsoft.com/office/drawing/2014/main" id="{505937CD-F89E-AF4A-A49F-D3B17E3BCDF4}"/>
              </a:ext>
            </a:extLst>
          </p:cNvPr>
          <p:cNvSpPr/>
          <p:nvPr/>
        </p:nvSpPr>
        <p:spPr>
          <a:xfrm>
            <a:off x="3565787" y="4850011"/>
            <a:ext cx="1766894" cy="276999"/>
          </a:xfrm>
          <a:prstGeom prst="rect">
            <a:avLst/>
          </a:prstGeom>
        </p:spPr>
        <p:txBody>
          <a:bodyPr wrap="none">
            <a:spAutoFit/>
          </a:bodyPr>
          <a:lstStyle/>
          <a:p>
            <a:pPr algn="ctr"/>
            <a:r>
              <a:rPr lang="en-IE" sz="1200" dirty="0"/>
              <a:t>Diagram courtesy S-CURE</a:t>
            </a:r>
            <a:endParaRPr lang="en-GB" sz="1050" dirty="0"/>
          </a:p>
        </p:txBody>
      </p:sp>
    </p:spTree>
    <p:extLst>
      <p:ext uri="{BB962C8B-B14F-4D97-AF65-F5344CB8AC3E}">
        <p14:creationId xmlns:p14="http://schemas.microsoft.com/office/powerpoint/2010/main" val="32509464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49764"/>
            <a:ext cx="8439238" cy="3934405"/>
          </a:xfrm>
        </p:spPr>
        <p:txBody>
          <a:bodyPr>
            <a:normAutofit/>
          </a:bodyPr>
          <a:lstStyle/>
          <a:p>
            <a:r>
              <a:rPr lang="en-GB" dirty="0"/>
              <a:t>Split into groups of 3-4 </a:t>
            </a:r>
          </a:p>
          <a:p>
            <a:r>
              <a:rPr lang="en-GB" dirty="0"/>
              <a:t>In each group :</a:t>
            </a:r>
          </a:p>
          <a:p>
            <a:r>
              <a:rPr lang="en-GB" dirty="0"/>
              <a:t>Choose </a:t>
            </a:r>
            <a:r>
              <a:rPr lang="en-GB" b="1" dirty="0"/>
              <a:t>one</a:t>
            </a:r>
            <a:r>
              <a:rPr lang="en-GB" dirty="0"/>
              <a:t> of your CSIRTs and </a:t>
            </a:r>
            <a:r>
              <a:rPr lang="en-GB" b="1" dirty="0"/>
              <a:t>discuss (= exercise purpose)</a:t>
            </a:r>
          </a:p>
          <a:p>
            <a:pPr lvl="1"/>
            <a:r>
              <a:rPr lang="en-GB" dirty="0"/>
              <a:t>Mandate : how and by whom was your CSIRT mandated ?</a:t>
            </a:r>
          </a:p>
          <a:p>
            <a:pPr lvl="1"/>
            <a:r>
              <a:rPr lang="en-GB" dirty="0"/>
              <a:t>Constituency : who do you work for ?</a:t>
            </a:r>
          </a:p>
          <a:p>
            <a:pPr lvl="1"/>
            <a:r>
              <a:rPr lang="en-GB" dirty="0"/>
              <a:t>Authority : what is your team allowed to do ? What “power” do you have ?</a:t>
            </a:r>
          </a:p>
          <a:p>
            <a:pPr lvl="1"/>
            <a:r>
              <a:rPr lang="en-GB" dirty="0"/>
              <a:t>Responsibility &amp; Services : what is your team expected to do ? what services does your team offer to the constituency in order to fulfil that responsibility ?</a:t>
            </a:r>
          </a:p>
          <a:p>
            <a:pPr lvl="1"/>
            <a:r>
              <a:rPr lang="en-GB" dirty="0"/>
              <a:t>Place of team in organisation : where do you fit in ? Does this set-up work well ?</a:t>
            </a:r>
          </a:p>
          <a:p>
            <a:r>
              <a:rPr lang="en-GB" dirty="0"/>
              <a:t>Plenary wrap-up (discuss </a:t>
            </a:r>
            <a:r>
              <a:rPr lang="en-GB" b="1" dirty="0"/>
              <a:t>only one </a:t>
            </a:r>
            <a:r>
              <a:rPr lang="en-GB" dirty="0"/>
              <a:t>highlight per group discussion)</a:t>
            </a:r>
          </a:p>
          <a:p>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27</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Exercise (30+ minutes)</a:t>
            </a:r>
          </a:p>
        </p:txBody>
      </p:sp>
    </p:spTree>
    <p:extLst>
      <p:ext uri="{BB962C8B-B14F-4D97-AF65-F5344CB8AC3E}">
        <p14:creationId xmlns:p14="http://schemas.microsoft.com/office/powerpoint/2010/main" val="15507088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r>
              <a:rPr lang="en-GB" dirty="0"/>
              <a:t>The main organisational factors to bear in mind</a:t>
            </a:r>
          </a:p>
          <a:p>
            <a:endParaRPr lang="en-GB" dirty="0"/>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Organisational Factors</a:t>
            </a:r>
          </a:p>
        </p:txBody>
      </p:sp>
    </p:spTree>
    <p:extLst>
      <p:ext uri="{BB962C8B-B14F-4D97-AF65-F5344CB8AC3E}">
        <p14:creationId xmlns:p14="http://schemas.microsoft.com/office/powerpoint/2010/main" val="23545715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235493"/>
            <a:ext cx="3664587" cy="2924930"/>
          </a:xfrm>
        </p:spPr>
        <p:txBody>
          <a:bodyPr>
            <a:normAutofit/>
          </a:bodyPr>
          <a:lstStyle/>
          <a:p>
            <a:pPr marL="0" indent="0">
              <a:buNone/>
            </a:pPr>
            <a:r>
              <a:rPr lang="en-GB" dirty="0"/>
              <a:t>CSIRT Mandate should come from Board level</a:t>
            </a:r>
          </a:p>
          <a:p>
            <a:pPr marL="0" indent="0">
              <a:buNone/>
            </a:pPr>
            <a:r>
              <a:rPr lang="en-GB" dirty="0"/>
              <a:t>For national teams best anchored in legislation</a:t>
            </a:r>
          </a:p>
          <a:p>
            <a:r>
              <a:rPr lang="en-GB" dirty="0"/>
              <a:t>And/or national cyber security/resilience policy</a:t>
            </a:r>
          </a:p>
          <a:p>
            <a:pPr marL="0" indent="0">
              <a:buNone/>
            </a:pPr>
            <a:endParaRPr lang="en-GB" dirty="0"/>
          </a:p>
          <a:p>
            <a:pPr marL="0" indent="0">
              <a:buNone/>
            </a:pPr>
            <a:r>
              <a:rPr lang="en-GB" i="1" dirty="0"/>
              <a:t>Funding also needs to be anchored at high level to ensure continuity</a:t>
            </a:r>
          </a:p>
          <a:p>
            <a:pPr marL="0" indent="0">
              <a:buNone/>
            </a:pPr>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29</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Mandate (SIM3 O-1)</a:t>
            </a:r>
          </a:p>
        </p:txBody>
      </p:sp>
      <p:pic>
        <p:nvPicPr>
          <p:cNvPr id="7" name="Picture 6">
            <a:extLst>
              <a:ext uri="{FF2B5EF4-FFF2-40B4-BE49-F238E27FC236}">
                <a16:creationId xmlns:a16="http://schemas.microsoft.com/office/drawing/2014/main" id="{12AF5387-6697-C449-94F5-DC3C5445D8E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00538" y="1206917"/>
            <a:ext cx="4488901" cy="2991766"/>
          </a:xfrm>
          <a:prstGeom prst="rect">
            <a:avLst/>
          </a:prstGeom>
        </p:spPr>
      </p:pic>
      <p:sp>
        <p:nvSpPr>
          <p:cNvPr id="8" name="TextBox 7">
            <a:extLst>
              <a:ext uri="{FF2B5EF4-FFF2-40B4-BE49-F238E27FC236}">
                <a16:creationId xmlns:a16="http://schemas.microsoft.com/office/drawing/2014/main" id="{4EE6CD17-E3CD-4040-BF6C-8A1238A790C3}"/>
              </a:ext>
            </a:extLst>
          </p:cNvPr>
          <p:cNvSpPr txBox="1"/>
          <p:nvPr/>
        </p:nvSpPr>
        <p:spPr>
          <a:xfrm>
            <a:off x="5297059" y="4843214"/>
            <a:ext cx="2638736" cy="276999"/>
          </a:xfrm>
          <a:prstGeom prst="rect">
            <a:avLst/>
          </a:prstGeom>
          <a:noFill/>
        </p:spPr>
        <p:txBody>
          <a:bodyPr wrap="none" rtlCol="0">
            <a:spAutoFit/>
          </a:bodyPr>
          <a:lstStyle/>
          <a:p>
            <a:pPr algn="ctr"/>
            <a:r>
              <a:rPr lang="en-IE" sz="1200" dirty="0"/>
              <a:t>Photo by </a:t>
            </a:r>
            <a:r>
              <a:rPr lang="en-IE" sz="1200" dirty="0">
                <a:hlinkClick r:id="rId4"/>
              </a:rPr>
              <a:t>Simon Matzinger</a:t>
            </a:r>
            <a:r>
              <a:rPr lang="en-IE" sz="1200" dirty="0"/>
              <a:t> on </a:t>
            </a:r>
            <a:r>
              <a:rPr lang="en-IE" sz="1200" dirty="0">
                <a:hlinkClick r:id="rId5"/>
              </a:rPr>
              <a:t>Unsplash</a:t>
            </a:r>
            <a:endParaRPr lang="en-GB" sz="800" dirty="0"/>
          </a:p>
        </p:txBody>
      </p:sp>
    </p:spTree>
    <p:extLst>
      <p:ext uri="{BB962C8B-B14F-4D97-AF65-F5344CB8AC3E}">
        <p14:creationId xmlns:p14="http://schemas.microsoft.com/office/powerpoint/2010/main" val="2294077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5170E620-9A5B-924B-A896-D63B7A4626FD}"/>
              </a:ext>
            </a:extLst>
          </p:cNvPr>
          <p:cNvGraphicFramePr>
            <a:graphicFrameLocks noGrp="1"/>
          </p:cNvGraphicFramePr>
          <p:nvPr>
            <p:ph idx="1"/>
            <p:extLst>
              <p:ext uri="{D42A27DB-BD31-4B8C-83A1-F6EECF244321}">
                <p14:modId xmlns:p14="http://schemas.microsoft.com/office/powerpoint/2010/main" val="836660540"/>
              </p:ext>
            </p:extLst>
          </p:nvPr>
        </p:nvGraphicFramePr>
        <p:xfrm>
          <a:off x="350201" y="1149765"/>
          <a:ext cx="8439238" cy="34897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a:xfrm>
            <a:off x="341736" y="108000"/>
            <a:ext cx="6504542" cy="734400"/>
          </a:xfrm>
        </p:spPr>
        <p:txBody>
          <a:bodyPr/>
          <a:lstStyle/>
          <a:p>
            <a:r>
              <a:rPr lang="en-GB" dirty="0"/>
              <a:t>Learning Objectives</a:t>
            </a:r>
          </a:p>
        </p:txBody>
      </p:sp>
      <p:sp>
        <p:nvSpPr>
          <p:cNvPr id="4" name="Slide Number Placeholder 3"/>
          <p:cNvSpPr>
            <a:spLocks noGrp="1"/>
          </p:cNvSpPr>
          <p:nvPr>
            <p:ph type="sldNum" sz="quarter" idx="4"/>
          </p:nvPr>
        </p:nvSpPr>
        <p:spPr/>
        <p:txBody>
          <a:bodyPr/>
          <a:lstStyle/>
          <a:p>
            <a:fld id="{9E7CA0F2-EE66-4F60-8C00-E0BE38E7AEC5}" type="slidenum">
              <a:rPr lang="en-GB" smtClean="0"/>
              <a:pPr/>
              <a:t>3</a:t>
            </a:fld>
            <a:endParaRPr lang="en-GB" dirty="0"/>
          </a:p>
        </p:txBody>
      </p:sp>
    </p:spTree>
    <p:extLst>
      <p:ext uri="{BB962C8B-B14F-4D97-AF65-F5344CB8AC3E}">
        <p14:creationId xmlns:p14="http://schemas.microsoft.com/office/powerpoint/2010/main" val="28572770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49765"/>
            <a:ext cx="8439238" cy="3659768"/>
          </a:xfrm>
        </p:spPr>
        <p:txBody>
          <a:bodyPr>
            <a:normAutofit/>
          </a:bodyPr>
          <a:lstStyle/>
          <a:p>
            <a:pPr marL="0" indent="0">
              <a:buNone/>
            </a:pPr>
            <a:r>
              <a:rPr lang="en-US" sz="1800" dirty="0"/>
              <a:t>Who does your CSIRT work for, what is the target group ?</a:t>
            </a:r>
          </a:p>
          <a:p>
            <a:pPr marL="0" indent="0">
              <a:buNone/>
            </a:pPr>
            <a:r>
              <a:rPr lang="en-US" sz="1800" dirty="0"/>
              <a:t>Main types of constituencies:</a:t>
            </a:r>
          </a:p>
          <a:p>
            <a:r>
              <a:rPr lang="en-US" sz="1600" dirty="0"/>
              <a:t>National/CI : serving the country, or at least the critical infrastructure</a:t>
            </a:r>
          </a:p>
          <a:p>
            <a:r>
              <a:rPr lang="en-US" sz="1600" dirty="0"/>
              <a:t>Sector : serving a specific sector like e.g. the energy sector (usually inside a country)</a:t>
            </a:r>
          </a:p>
          <a:p>
            <a:r>
              <a:rPr lang="en-US" sz="1600" dirty="0"/>
              <a:t>Government</a:t>
            </a:r>
          </a:p>
          <a:p>
            <a:r>
              <a:rPr lang="en-US" sz="1600" dirty="0"/>
              <a:t>Military </a:t>
            </a:r>
          </a:p>
          <a:p>
            <a:r>
              <a:rPr lang="en-US" sz="1600" dirty="0"/>
              <a:t>Academia : serving universities, research institutes, schools, libraries, etc.</a:t>
            </a:r>
            <a:endParaRPr lang="en-GB" sz="1600" dirty="0"/>
          </a:p>
          <a:p>
            <a:r>
              <a:rPr lang="en-US" sz="1600" dirty="0"/>
              <a:t>Own </a:t>
            </a:r>
            <a:r>
              <a:rPr lang="en-US" sz="1600" dirty="0" err="1"/>
              <a:t>organisation</a:t>
            </a:r>
            <a:r>
              <a:rPr lang="en-US" sz="1600" dirty="0"/>
              <a:t>/corporation : most commonly found all over society/business</a:t>
            </a:r>
          </a:p>
          <a:p>
            <a:r>
              <a:rPr lang="en-US" sz="1600" dirty="0"/>
              <a:t>Paying customers : offering commercial CSIRT services</a:t>
            </a:r>
          </a:p>
          <a:p>
            <a:pPr marL="0" indent="0">
              <a:buNone/>
            </a:pPr>
            <a:r>
              <a:rPr lang="en-US" sz="1800" dirty="0"/>
              <a:t>PSIRTs (Product Security Incident Response Teams) are special case</a:t>
            </a:r>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30</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Constituency (SIM3 O-2) </a:t>
            </a:r>
          </a:p>
        </p:txBody>
      </p:sp>
    </p:spTree>
    <p:extLst>
      <p:ext uri="{BB962C8B-B14F-4D97-AF65-F5344CB8AC3E}">
        <p14:creationId xmlns:p14="http://schemas.microsoft.com/office/powerpoint/2010/main" val="33514651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0" y="1149765"/>
            <a:ext cx="8439239" cy="3507960"/>
          </a:xfrm>
        </p:spPr>
        <p:txBody>
          <a:bodyPr>
            <a:normAutofit/>
          </a:bodyPr>
          <a:lstStyle/>
          <a:p>
            <a:pPr marL="0" indent="0">
              <a:buNone/>
            </a:pPr>
            <a:r>
              <a:rPr lang="en-GB" dirty="0"/>
              <a:t>Authority – what is your team allowed to do</a:t>
            </a:r>
          </a:p>
          <a:p>
            <a:pPr lvl="1"/>
            <a:r>
              <a:rPr lang="en-GB" dirty="0"/>
              <a:t>Advise only ?</a:t>
            </a:r>
          </a:p>
          <a:p>
            <a:pPr lvl="1"/>
            <a:r>
              <a:rPr lang="en-GB" dirty="0"/>
              <a:t>Power of escalation ? - you need that if you can’t enforce …</a:t>
            </a:r>
          </a:p>
          <a:p>
            <a:pPr lvl="1"/>
            <a:r>
              <a:rPr lang="en-GB" dirty="0"/>
              <a:t>Power of enforcement ? (e.g. blocking)</a:t>
            </a:r>
          </a:p>
          <a:p>
            <a:endParaRPr lang="en-GB" sz="900" dirty="0"/>
          </a:p>
          <a:p>
            <a:pPr marL="0" indent="0">
              <a:buNone/>
            </a:pPr>
            <a:r>
              <a:rPr lang="en-GB" dirty="0"/>
              <a:t>Authority must come from highest governance level (not from head of IT)</a:t>
            </a:r>
          </a:p>
          <a:p>
            <a:pPr lvl="1"/>
            <a:r>
              <a:rPr lang="en-GB" dirty="0"/>
              <a:t>Have a “CSIRT charter” document approved and rubberstamped</a:t>
            </a:r>
          </a:p>
          <a:p>
            <a:pPr lvl="1"/>
            <a:r>
              <a:rPr lang="en-GB" dirty="0"/>
              <a:t>CISO role is intermediary between CSIRT and Board</a:t>
            </a:r>
            <a:endParaRPr lang="en-GB" sz="1600" dirty="0"/>
          </a:p>
          <a:p>
            <a:pPr marL="0" indent="0">
              <a:buNone/>
            </a:pPr>
            <a:endParaRPr lang="en-GB" sz="900" dirty="0"/>
          </a:p>
          <a:p>
            <a:pPr marL="0" indent="0">
              <a:buNone/>
            </a:pPr>
            <a:r>
              <a:rPr lang="en-GB" dirty="0">
                <a:solidFill>
                  <a:srgbClr val="FF0000"/>
                </a:solidFill>
              </a:rPr>
              <a:t>Authority is not the key factor to success</a:t>
            </a:r>
            <a:r>
              <a:rPr lang="en-GB" dirty="0">
                <a:solidFill>
                  <a:srgbClr val="1C4161"/>
                </a:solidFill>
              </a:rPr>
              <a:t>, but it can help. </a:t>
            </a:r>
            <a:br>
              <a:rPr lang="en-GB" dirty="0">
                <a:solidFill>
                  <a:srgbClr val="1C4161"/>
                </a:solidFill>
              </a:rPr>
            </a:br>
            <a:r>
              <a:rPr lang="en-GB" dirty="0">
                <a:solidFill>
                  <a:srgbClr val="1C4161"/>
                </a:solidFill>
              </a:rPr>
              <a:t>Al Capone: a gun and a good argument is better than just a good argument </a:t>
            </a:r>
            <a:r>
              <a:rPr lang="en-GB" dirty="0">
                <a:solidFill>
                  <a:srgbClr val="1C4161"/>
                </a:solidFill>
                <a:sym typeface="Wingdings" pitchFamily="2" charset="2"/>
              </a:rPr>
              <a:t></a:t>
            </a:r>
            <a:endParaRPr lang="en-GB" dirty="0">
              <a:solidFill>
                <a:srgbClr val="1C4161"/>
              </a:solidFill>
            </a:endParaRPr>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31</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Authority (SIM3 O-3)</a:t>
            </a:r>
          </a:p>
        </p:txBody>
      </p:sp>
    </p:spTree>
    <p:extLst>
      <p:ext uri="{BB962C8B-B14F-4D97-AF65-F5344CB8AC3E}">
        <p14:creationId xmlns:p14="http://schemas.microsoft.com/office/powerpoint/2010/main" val="42343154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32</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Responsibility (SIM3 O-4)</a:t>
            </a:r>
          </a:p>
        </p:txBody>
      </p:sp>
      <p:sp>
        <p:nvSpPr>
          <p:cNvPr id="5" name="Rectangle 3">
            <a:extLst>
              <a:ext uri="{FF2B5EF4-FFF2-40B4-BE49-F238E27FC236}">
                <a16:creationId xmlns:a16="http://schemas.microsoft.com/office/drawing/2014/main" id="{DDD83A18-1907-4F47-AC15-1D6BB0622C50}"/>
              </a:ext>
            </a:extLst>
          </p:cNvPr>
          <p:cNvSpPr>
            <a:spLocks noGrp="1" noChangeArrowheads="1"/>
          </p:cNvSpPr>
          <p:nvPr>
            <p:ph sz="half" idx="1"/>
          </p:nvPr>
        </p:nvSpPr>
        <p:spPr>
          <a:xfrm>
            <a:off x="479425" y="1058528"/>
            <a:ext cx="3810000" cy="3751005"/>
          </a:xfrm>
        </p:spPr>
        <p:txBody>
          <a:bodyPr>
            <a:normAutofit fontScale="92500" lnSpcReduction="20000"/>
          </a:bodyPr>
          <a:lstStyle/>
          <a:p>
            <a:pPr marL="0" indent="0">
              <a:buNone/>
            </a:pPr>
            <a:r>
              <a:rPr lang="en-GB" sz="1700" i="1" dirty="0"/>
              <a:t>reactive :</a:t>
            </a:r>
            <a:r>
              <a:rPr lang="en-GB" sz="1600" i="1" dirty="0"/>
              <a:t> </a:t>
            </a:r>
            <a:endParaRPr lang="en-GB" i="1" dirty="0"/>
          </a:p>
          <a:p>
            <a:r>
              <a:rPr lang="en-GB" b="1" dirty="0"/>
              <a:t>Incident handling	 </a:t>
            </a:r>
          </a:p>
          <a:p>
            <a:pPr eaLnBrk="1" hangingPunct="1"/>
            <a:r>
              <a:rPr lang="en-GB" dirty="0"/>
              <a:t>Alerts &amp; warnings</a:t>
            </a:r>
          </a:p>
          <a:p>
            <a:pPr eaLnBrk="1" hangingPunct="1"/>
            <a:r>
              <a:rPr lang="en-GB" dirty="0"/>
              <a:t>Vulnerability handling</a:t>
            </a:r>
          </a:p>
          <a:p>
            <a:pPr eaLnBrk="1" hangingPunct="1"/>
            <a:r>
              <a:rPr lang="en-GB" dirty="0"/>
              <a:t>Artefact handling</a:t>
            </a:r>
          </a:p>
          <a:p>
            <a:pPr eaLnBrk="1" hangingPunct="1"/>
            <a:endParaRPr lang="en-GB" sz="400" dirty="0"/>
          </a:p>
          <a:p>
            <a:pPr marL="0" indent="0">
              <a:buNone/>
            </a:pPr>
            <a:r>
              <a:rPr lang="en-GB" sz="1700" i="1" dirty="0"/>
              <a:t>pro-active : </a:t>
            </a:r>
            <a:endParaRPr lang="en-GB" dirty="0"/>
          </a:p>
          <a:p>
            <a:pPr eaLnBrk="1" hangingPunct="1"/>
            <a:r>
              <a:rPr lang="en-GB" dirty="0"/>
              <a:t>Announcements</a:t>
            </a:r>
          </a:p>
          <a:p>
            <a:pPr eaLnBrk="1" hangingPunct="1"/>
            <a:r>
              <a:rPr lang="en-GB" dirty="0"/>
              <a:t>Technology watch</a:t>
            </a:r>
          </a:p>
          <a:p>
            <a:pPr eaLnBrk="1" hangingPunct="1"/>
            <a:r>
              <a:rPr lang="en-GB" dirty="0"/>
              <a:t>Audits/assessments</a:t>
            </a:r>
          </a:p>
          <a:p>
            <a:pPr eaLnBrk="1" hangingPunct="1"/>
            <a:r>
              <a:rPr lang="en-GB" dirty="0"/>
              <a:t>Tools maintenance</a:t>
            </a:r>
          </a:p>
          <a:p>
            <a:pPr eaLnBrk="1" hangingPunct="1"/>
            <a:r>
              <a:rPr lang="en-GB" dirty="0"/>
              <a:t>Security tool development</a:t>
            </a:r>
          </a:p>
          <a:p>
            <a:pPr eaLnBrk="1" hangingPunct="1"/>
            <a:r>
              <a:rPr lang="en-GB" dirty="0"/>
              <a:t>Intrusion detection</a:t>
            </a:r>
          </a:p>
        </p:txBody>
      </p:sp>
      <p:sp>
        <p:nvSpPr>
          <p:cNvPr id="6" name="Rectangle 4">
            <a:extLst>
              <a:ext uri="{FF2B5EF4-FFF2-40B4-BE49-F238E27FC236}">
                <a16:creationId xmlns:a16="http://schemas.microsoft.com/office/drawing/2014/main" id="{3737C0C0-3FEF-E547-9C40-9F788839CB73}"/>
              </a:ext>
            </a:extLst>
          </p:cNvPr>
          <p:cNvSpPr txBox="1">
            <a:spLocks noChangeArrowheads="1"/>
          </p:cNvSpPr>
          <p:nvPr/>
        </p:nvSpPr>
        <p:spPr>
          <a:xfrm>
            <a:off x="4448175" y="1058528"/>
            <a:ext cx="4341264" cy="356159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1900" kern="1200">
                <a:solidFill>
                  <a:srgbClr val="153D6E"/>
                </a:solidFill>
                <a:latin typeface="+mn-lt"/>
                <a:ea typeface="Verdana" panose="020B0604030504040204" pitchFamily="34" charset="0"/>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750" kern="1200">
                <a:solidFill>
                  <a:srgbClr val="153D6E"/>
                </a:solidFill>
                <a:latin typeface="+mn-lt"/>
                <a:ea typeface="Verdana" panose="020B0604030504040204" pitchFamily="34" charset="0"/>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600" kern="1200">
                <a:solidFill>
                  <a:srgbClr val="153D6E"/>
                </a:solidFill>
                <a:latin typeface="+mn-lt"/>
                <a:ea typeface="Verdana" panose="020B0604030504040204" pitchFamily="34"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GB" sz="1600" i="1" dirty="0"/>
              <a:t>quality management : </a:t>
            </a:r>
            <a:endParaRPr lang="en-GB" sz="1600" dirty="0"/>
          </a:p>
          <a:p>
            <a:r>
              <a:rPr lang="en-GB" sz="1800" dirty="0"/>
              <a:t>Risk analysis</a:t>
            </a:r>
          </a:p>
          <a:p>
            <a:r>
              <a:rPr lang="en-GB" sz="1800" dirty="0"/>
              <a:t>Business continuity planning</a:t>
            </a:r>
          </a:p>
          <a:p>
            <a:r>
              <a:rPr lang="en-GB" sz="1800" dirty="0"/>
              <a:t>Security consulting</a:t>
            </a:r>
          </a:p>
          <a:p>
            <a:r>
              <a:rPr lang="en-GB" sz="1800" dirty="0"/>
              <a:t>Awareness building</a:t>
            </a:r>
          </a:p>
          <a:p>
            <a:r>
              <a:rPr lang="en-GB" sz="1800" dirty="0"/>
              <a:t>Education/training</a:t>
            </a:r>
          </a:p>
          <a:p>
            <a:r>
              <a:rPr lang="en-GB" sz="1800" dirty="0"/>
              <a:t>Product evaluation/certification </a:t>
            </a:r>
            <a:endParaRPr lang="en-GB" dirty="0"/>
          </a:p>
          <a:p>
            <a:endParaRPr lang="en-GB" sz="100" dirty="0"/>
          </a:p>
          <a:p>
            <a:pPr marL="0" indent="0">
              <a:buNone/>
            </a:pPr>
            <a:endParaRPr lang="en-GB" sz="1000" b="1" dirty="0"/>
          </a:p>
          <a:p>
            <a:pPr marL="0" indent="0">
              <a:buNone/>
            </a:pPr>
            <a:r>
              <a:rPr lang="en-GB" sz="2000" b="1" dirty="0">
                <a:solidFill>
                  <a:srgbClr val="FF0000"/>
                </a:solidFill>
              </a:rPr>
              <a:t>No team is responsible for all of these !</a:t>
            </a:r>
          </a:p>
        </p:txBody>
      </p:sp>
      <p:sp>
        <p:nvSpPr>
          <p:cNvPr id="8" name="Rectangle 7">
            <a:extLst>
              <a:ext uri="{FF2B5EF4-FFF2-40B4-BE49-F238E27FC236}">
                <a16:creationId xmlns:a16="http://schemas.microsoft.com/office/drawing/2014/main" id="{533CFE7D-3C66-5346-8918-FA8845D7D5A6}"/>
              </a:ext>
            </a:extLst>
          </p:cNvPr>
          <p:cNvSpPr/>
          <p:nvPr/>
        </p:nvSpPr>
        <p:spPr>
          <a:xfrm>
            <a:off x="1200727" y="4838462"/>
            <a:ext cx="7258654" cy="276999"/>
          </a:xfrm>
          <a:prstGeom prst="rect">
            <a:avLst/>
          </a:prstGeom>
        </p:spPr>
        <p:txBody>
          <a:bodyPr wrap="none">
            <a:spAutoFit/>
          </a:bodyPr>
          <a:lstStyle/>
          <a:p>
            <a:pPr algn="ctr"/>
            <a:r>
              <a:rPr lang="en-GB" sz="1200" dirty="0"/>
              <a:t>List from CERT/CC and ENISA : </a:t>
            </a:r>
            <a:r>
              <a:rPr lang="en-US" sz="1200" dirty="0">
                <a:solidFill>
                  <a:srgbClr val="153D6E"/>
                </a:solidFill>
                <a:hlinkClick r:id="rId3"/>
              </a:rPr>
              <a:t>https://resources.sei.cmu.edu/asset_files/WhitePaper/2002_019_001_53048.pdf</a:t>
            </a:r>
            <a:r>
              <a:rPr lang="en-US" sz="1200" dirty="0">
                <a:solidFill>
                  <a:srgbClr val="153D6E"/>
                </a:solidFill>
              </a:rPr>
              <a:t> </a:t>
            </a:r>
            <a:r>
              <a:rPr lang="en-GB" sz="1200" dirty="0"/>
              <a:t> </a:t>
            </a:r>
          </a:p>
        </p:txBody>
      </p:sp>
    </p:spTree>
    <p:extLst>
      <p:ext uri="{BB962C8B-B14F-4D97-AF65-F5344CB8AC3E}">
        <p14:creationId xmlns:p14="http://schemas.microsoft.com/office/powerpoint/2010/main" val="18923235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4A48DE-4F6E-F445-B821-A231CC4AAF0F}"/>
              </a:ext>
            </a:extLst>
          </p:cNvPr>
          <p:cNvSpPr>
            <a:spLocks noGrp="1"/>
          </p:cNvSpPr>
          <p:nvPr>
            <p:ph idx="1"/>
          </p:nvPr>
        </p:nvSpPr>
        <p:spPr>
          <a:xfrm>
            <a:off x="350201" y="1149764"/>
            <a:ext cx="8439238" cy="3787995"/>
          </a:xfrm>
        </p:spPr>
        <p:txBody>
          <a:bodyPr>
            <a:normAutofit/>
          </a:bodyPr>
          <a:lstStyle/>
          <a:p>
            <a:pPr marL="0" indent="0">
              <a:lnSpc>
                <a:spcPct val="80000"/>
              </a:lnSpc>
              <a:buNone/>
            </a:pPr>
            <a:r>
              <a:rPr lang="en-GB" dirty="0"/>
              <a:t>FIRST Services Framework:  works for CSIRT etc / but also for SOC and ISAC</a:t>
            </a:r>
          </a:p>
          <a:p>
            <a:pPr lvl="1">
              <a:lnSpc>
                <a:spcPct val="80000"/>
              </a:lnSpc>
            </a:pPr>
            <a:r>
              <a:rPr lang="en-GB" dirty="0">
                <a:hlinkClick r:id="rId3"/>
              </a:rPr>
              <a:t>https://www.first.org/standards/frameworks/csirts/csirt_services_framework_v2.1</a:t>
            </a:r>
            <a:r>
              <a:rPr lang="en-GB" dirty="0"/>
              <a:t> </a:t>
            </a:r>
          </a:p>
          <a:p>
            <a:pPr marL="0" indent="0">
              <a:lnSpc>
                <a:spcPct val="80000"/>
              </a:lnSpc>
              <a:buNone/>
            </a:pPr>
            <a:endParaRPr lang="en-GB" sz="400" dirty="0"/>
          </a:p>
          <a:p>
            <a:pPr marL="0" indent="0">
              <a:lnSpc>
                <a:spcPct val="80000"/>
              </a:lnSpc>
              <a:buNone/>
            </a:pPr>
            <a:r>
              <a:rPr lang="en-GB" dirty="0"/>
              <a:t>Service areas: (subdivided in services and then functions)</a:t>
            </a:r>
          </a:p>
          <a:p>
            <a:pPr lvl="1">
              <a:lnSpc>
                <a:spcPct val="80000"/>
              </a:lnSpc>
            </a:pPr>
            <a:r>
              <a:rPr lang="en-GB" dirty="0"/>
              <a:t>InfoSec Event Management – the traditional SOC area </a:t>
            </a:r>
          </a:p>
          <a:p>
            <a:pPr lvl="1">
              <a:lnSpc>
                <a:spcPct val="80000"/>
              </a:lnSpc>
            </a:pPr>
            <a:r>
              <a:rPr lang="en-GB" dirty="0"/>
              <a:t>InfoSec Incident Management – the traditional CSIRT area </a:t>
            </a:r>
          </a:p>
          <a:p>
            <a:pPr lvl="1">
              <a:lnSpc>
                <a:spcPct val="80000"/>
              </a:lnSpc>
            </a:pPr>
            <a:r>
              <a:rPr lang="en-GB" dirty="0"/>
              <a:t>Vulnerability Management – more specialised, only few teams do this in full</a:t>
            </a:r>
          </a:p>
          <a:p>
            <a:pPr lvl="1">
              <a:lnSpc>
                <a:spcPct val="80000"/>
              </a:lnSpc>
            </a:pPr>
            <a:r>
              <a:rPr lang="en-GB" dirty="0"/>
              <a:t>Situational Awareness – making sure you are not blind and deaf</a:t>
            </a:r>
          </a:p>
          <a:p>
            <a:pPr lvl="1">
              <a:lnSpc>
                <a:spcPct val="80000"/>
              </a:lnSpc>
            </a:pPr>
            <a:r>
              <a:rPr lang="en-GB" dirty="0"/>
              <a:t>Knowledge Transfer – at least part of this is essential for any and all IM teams</a:t>
            </a:r>
            <a:endParaRPr lang="en-GB" sz="500" dirty="0"/>
          </a:p>
          <a:p>
            <a:pPr marL="0" indent="0">
              <a:lnSpc>
                <a:spcPct val="80000"/>
              </a:lnSpc>
              <a:buNone/>
            </a:pPr>
            <a:endParaRPr lang="en-GB" sz="400" dirty="0"/>
          </a:p>
          <a:p>
            <a:pPr marL="0" indent="0">
              <a:lnSpc>
                <a:spcPct val="80000"/>
              </a:lnSpc>
              <a:buNone/>
            </a:pPr>
            <a:r>
              <a:rPr lang="en-GB" dirty="0"/>
              <a:t>rfc2350 : strong advice to fill it out </a:t>
            </a:r>
          </a:p>
          <a:p>
            <a:pPr lvl="1">
              <a:lnSpc>
                <a:spcPct val="80000"/>
              </a:lnSpc>
            </a:pPr>
            <a:r>
              <a:rPr lang="en-GB" dirty="0"/>
              <a:t>Operational factsheet of your CSIRT (services and contact data)</a:t>
            </a:r>
          </a:p>
          <a:p>
            <a:pPr lvl="1">
              <a:lnSpc>
                <a:spcPct val="80000"/>
              </a:lnSpc>
            </a:pPr>
            <a:r>
              <a:rPr lang="en-GB" dirty="0"/>
              <a:t>Place publicly on your team’s webpages in your native language and English</a:t>
            </a:r>
          </a:p>
        </p:txBody>
      </p:sp>
      <p:sp>
        <p:nvSpPr>
          <p:cNvPr id="3" name="Slide Number Placeholder 2">
            <a:extLst>
              <a:ext uri="{FF2B5EF4-FFF2-40B4-BE49-F238E27FC236}">
                <a16:creationId xmlns:a16="http://schemas.microsoft.com/office/drawing/2014/main" id="{3675EAEA-A192-9540-8B95-67B56ED5DDA9}"/>
              </a:ext>
            </a:extLst>
          </p:cNvPr>
          <p:cNvSpPr>
            <a:spLocks noGrp="1"/>
          </p:cNvSpPr>
          <p:nvPr>
            <p:ph type="sldNum" sz="quarter" idx="4"/>
          </p:nvPr>
        </p:nvSpPr>
        <p:spPr/>
        <p:txBody>
          <a:bodyPr/>
          <a:lstStyle/>
          <a:p>
            <a:fld id="{9E7CA0F2-EE66-4F60-8C00-E0BE38E7AEC5}" type="slidenum">
              <a:rPr lang="en-GB" smtClean="0"/>
              <a:pPr/>
              <a:t>33</a:t>
            </a:fld>
            <a:endParaRPr lang="en-GB" dirty="0"/>
          </a:p>
        </p:txBody>
      </p:sp>
      <p:sp>
        <p:nvSpPr>
          <p:cNvPr id="4" name="Title 3">
            <a:extLst>
              <a:ext uri="{FF2B5EF4-FFF2-40B4-BE49-F238E27FC236}">
                <a16:creationId xmlns:a16="http://schemas.microsoft.com/office/drawing/2014/main" id="{96E4AD47-8719-FD4B-BD04-A8F1C171DDA9}"/>
              </a:ext>
            </a:extLst>
          </p:cNvPr>
          <p:cNvSpPr>
            <a:spLocks noGrp="1"/>
          </p:cNvSpPr>
          <p:nvPr>
            <p:ph type="title"/>
          </p:nvPr>
        </p:nvSpPr>
        <p:spPr/>
        <p:txBody>
          <a:bodyPr/>
          <a:lstStyle/>
          <a:p>
            <a:r>
              <a:rPr lang="en-GB" dirty="0"/>
              <a:t>Services (SIM3 O-5)</a:t>
            </a:r>
          </a:p>
        </p:txBody>
      </p:sp>
    </p:spTree>
    <p:extLst>
      <p:ext uri="{BB962C8B-B14F-4D97-AF65-F5344CB8AC3E}">
        <p14:creationId xmlns:p14="http://schemas.microsoft.com/office/powerpoint/2010/main" val="35887054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4261EB3-85B3-014C-939F-BA5A3FB1B0FE}"/>
              </a:ext>
            </a:extLst>
          </p:cNvPr>
          <p:cNvSpPr>
            <a:spLocks noGrp="1"/>
          </p:cNvSpPr>
          <p:nvPr>
            <p:ph type="sldNum" sz="quarter" idx="4"/>
          </p:nvPr>
        </p:nvSpPr>
        <p:spPr/>
        <p:txBody>
          <a:bodyPr/>
          <a:lstStyle/>
          <a:p>
            <a:fld id="{9E7CA0F2-EE66-4F60-8C00-E0BE38E7AEC5}" type="slidenum">
              <a:rPr lang="en-GB" smtClean="0"/>
              <a:pPr/>
              <a:t>34</a:t>
            </a:fld>
            <a:endParaRPr lang="en-GB" dirty="0"/>
          </a:p>
        </p:txBody>
      </p:sp>
      <p:sp>
        <p:nvSpPr>
          <p:cNvPr id="4" name="Title 3">
            <a:extLst>
              <a:ext uri="{FF2B5EF4-FFF2-40B4-BE49-F238E27FC236}">
                <a16:creationId xmlns:a16="http://schemas.microsoft.com/office/drawing/2014/main" id="{3FA3362A-5F2A-2A4D-8823-884EFD8ACC36}"/>
              </a:ext>
            </a:extLst>
          </p:cNvPr>
          <p:cNvSpPr>
            <a:spLocks noGrp="1"/>
          </p:cNvSpPr>
          <p:nvPr>
            <p:ph type="title"/>
          </p:nvPr>
        </p:nvSpPr>
        <p:spPr/>
        <p:txBody>
          <a:bodyPr/>
          <a:lstStyle/>
          <a:p>
            <a:r>
              <a:rPr lang="en-GB" dirty="0"/>
              <a:t>FIRST Services Framework: Service Areas and Services </a:t>
            </a:r>
            <a:br>
              <a:rPr lang="en-GB" dirty="0"/>
            </a:br>
            <a:r>
              <a:rPr lang="en-GB" dirty="0"/>
              <a:t>(Functions left out)</a:t>
            </a:r>
          </a:p>
        </p:txBody>
      </p:sp>
      <p:pic>
        <p:nvPicPr>
          <p:cNvPr id="5" name="Picture 4" descr="A screen shot of a computer&#10;&#10;Description automatically generated">
            <a:extLst>
              <a:ext uri="{FF2B5EF4-FFF2-40B4-BE49-F238E27FC236}">
                <a16:creationId xmlns:a16="http://schemas.microsoft.com/office/drawing/2014/main" id="{2B24708C-1839-0946-951C-415A51A2F403}"/>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172914" y="1072444"/>
            <a:ext cx="7020512" cy="3646312"/>
          </a:xfrm>
          <a:prstGeom prst="rect">
            <a:avLst/>
          </a:prstGeom>
        </p:spPr>
      </p:pic>
    </p:spTree>
    <p:extLst>
      <p:ext uri="{BB962C8B-B14F-4D97-AF65-F5344CB8AC3E}">
        <p14:creationId xmlns:p14="http://schemas.microsoft.com/office/powerpoint/2010/main" val="28659547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C69509-E778-3A47-9AF0-5106A3C5E82A}"/>
              </a:ext>
            </a:extLst>
          </p:cNvPr>
          <p:cNvSpPr>
            <a:spLocks noGrp="1"/>
          </p:cNvSpPr>
          <p:nvPr>
            <p:ph type="sldNum" sz="quarter" idx="4"/>
          </p:nvPr>
        </p:nvSpPr>
        <p:spPr/>
        <p:txBody>
          <a:bodyPr/>
          <a:lstStyle/>
          <a:p>
            <a:fld id="{9E7CA0F2-EE66-4F60-8C00-E0BE38E7AEC5}" type="slidenum">
              <a:rPr lang="en-GB" smtClean="0"/>
              <a:pPr/>
              <a:t>35</a:t>
            </a:fld>
            <a:endParaRPr lang="en-GB" dirty="0"/>
          </a:p>
        </p:txBody>
      </p:sp>
      <p:sp>
        <p:nvSpPr>
          <p:cNvPr id="4" name="Title 3">
            <a:extLst>
              <a:ext uri="{FF2B5EF4-FFF2-40B4-BE49-F238E27FC236}">
                <a16:creationId xmlns:a16="http://schemas.microsoft.com/office/drawing/2014/main" id="{AC468221-8E26-0241-8EB3-1FD900690EDB}"/>
              </a:ext>
            </a:extLst>
          </p:cNvPr>
          <p:cNvSpPr>
            <a:spLocks noGrp="1"/>
          </p:cNvSpPr>
          <p:nvPr>
            <p:ph type="title"/>
          </p:nvPr>
        </p:nvSpPr>
        <p:spPr/>
        <p:txBody>
          <a:bodyPr/>
          <a:lstStyle/>
          <a:p>
            <a:r>
              <a:rPr lang="en-GB" dirty="0"/>
              <a:t>FIRST Services Framework: Service Areas, Services and Functions</a:t>
            </a:r>
          </a:p>
        </p:txBody>
      </p:sp>
      <p:pic>
        <p:nvPicPr>
          <p:cNvPr id="5" name="Picture 4" descr="A group of different colored papers&#10;&#10;Description automatically generated with medium confidence">
            <a:extLst>
              <a:ext uri="{FF2B5EF4-FFF2-40B4-BE49-F238E27FC236}">
                <a16:creationId xmlns:a16="http://schemas.microsoft.com/office/drawing/2014/main" id="{30CBA60E-3BA4-BD4D-90DA-B12A2A8B77C8}"/>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9054" y="970844"/>
            <a:ext cx="9106233" cy="4113326"/>
          </a:xfrm>
          <a:prstGeom prst="rect">
            <a:avLst/>
          </a:prstGeom>
        </p:spPr>
      </p:pic>
    </p:spTree>
    <p:extLst>
      <p:ext uri="{BB962C8B-B14F-4D97-AF65-F5344CB8AC3E}">
        <p14:creationId xmlns:p14="http://schemas.microsoft.com/office/powerpoint/2010/main" val="42394838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49765"/>
            <a:ext cx="5664837" cy="3659768"/>
          </a:xfrm>
        </p:spPr>
        <p:txBody>
          <a:bodyPr>
            <a:normAutofit/>
          </a:bodyPr>
          <a:lstStyle/>
          <a:p>
            <a:pPr marL="0" indent="0">
              <a:buNone/>
            </a:pPr>
            <a:r>
              <a:rPr lang="en-GB" b="1" dirty="0"/>
              <a:t>Incident Management </a:t>
            </a:r>
            <a:r>
              <a:rPr lang="en-GB" dirty="0"/>
              <a:t>: essential function for any CSIRT</a:t>
            </a:r>
          </a:p>
          <a:p>
            <a:pPr marL="0" indent="0">
              <a:buNone/>
            </a:pPr>
            <a:r>
              <a:rPr lang="en-GB" dirty="0"/>
              <a:t>May consist of any or all of :</a:t>
            </a:r>
          </a:p>
          <a:p>
            <a:r>
              <a:rPr lang="en-GB" dirty="0"/>
              <a:t>Incident response coordination</a:t>
            </a:r>
          </a:p>
          <a:p>
            <a:r>
              <a:rPr lang="en-GB" dirty="0"/>
              <a:t>Incident response support</a:t>
            </a:r>
          </a:p>
          <a:p>
            <a:r>
              <a:rPr lang="en-GB" dirty="0"/>
              <a:t>Incident response on site</a:t>
            </a:r>
          </a:p>
          <a:p>
            <a:r>
              <a:rPr lang="en-GB" dirty="0"/>
              <a:t>Incident analysis</a:t>
            </a:r>
          </a:p>
          <a:p>
            <a:pPr lvl="1"/>
            <a:r>
              <a:rPr lang="en-GB" dirty="0"/>
              <a:t>Forensic evidence collection</a:t>
            </a:r>
          </a:p>
          <a:p>
            <a:pPr lvl="1"/>
            <a:r>
              <a:rPr lang="en-GB" dirty="0"/>
              <a:t>Tracking</a:t>
            </a:r>
          </a:p>
          <a:p>
            <a:pPr marL="0" indent="0">
              <a:buNone/>
            </a:pPr>
            <a:endParaRPr lang="en-GB" dirty="0"/>
          </a:p>
          <a:p>
            <a:pPr marL="0" indent="0">
              <a:buNone/>
            </a:pPr>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36</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CSIRT core service(s)</a:t>
            </a:r>
          </a:p>
        </p:txBody>
      </p:sp>
      <p:sp>
        <p:nvSpPr>
          <p:cNvPr id="5" name="TextBox 4">
            <a:extLst>
              <a:ext uri="{FF2B5EF4-FFF2-40B4-BE49-F238E27FC236}">
                <a16:creationId xmlns:a16="http://schemas.microsoft.com/office/drawing/2014/main" id="{7654FDA1-C070-6640-BBB4-EAF9101CD367}"/>
              </a:ext>
            </a:extLst>
          </p:cNvPr>
          <p:cNvSpPr txBox="1"/>
          <p:nvPr/>
        </p:nvSpPr>
        <p:spPr>
          <a:xfrm>
            <a:off x="5550173" y="4843214"/>
            <a:ext cx="2475421" cy="276999"/>
          </a:xfrm>
          <a:prstGeom prst="rect">
            <a:avLst/>
          </a:prstGeom>
          <a:noFill/>
        </p:spPr>
        <p:txBody>
          <a:bodyPr wrap="none" rtlCol="0">
            <a:spAutoFit/>
          </a:bodyPr>
          <a:lstStyle/>
          <a:p>
            <a:pPr algn="ctr"/>
            <a:r>
              <a:rPr lang="en-IE" sz="1200" dirty="0"/>
              <a:t>Photo by </a:t>
            </a:r>
            <a:r>
              <a:rPr lang="en-IE" sz="1200" dirty="0">
                <a:hlinkClick r:id="rId3"/>
              </a:rPr>
              <a:t>John Cameron</a:t>
            </a:r>
            <a:r>
              <a:rPr lang="en-IE" sz="1200" dirty="0"/>
              <a:t> on </a:t>
            </a:r>
            <a:r>
              <a:rPr lang="en-IE" sz="1200" dirty="0">
                <a:hlinkClick r:id="rId4"/>
              </a:rPr>
              <a:t>Unsplash</a:t>
            </a:r>
            <a:endParaRPr lang="en-GB" sz="700" dirty="0"/>
          </a:p>
        </p:txBody>
      </p:sp>
      <p:pic>
        <p:nvPicPr>
          <p:cNvPr id="7" name="Picture 6">
            <a:extLst>
              <a:ext uri="{FF2B5EF4-FFF2-40B4-BE49-F238E27FC236}">
                <a16:creationId xmlns:a16="http://schemas.microsoft.com/office/drawing/2014/main" id="{BB32D098-3D8E-F749-BFA5-EF6CEA74508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991761" y="1551983"/>
            <a:ext cx="3820410" cy="3257550"/>
          </a:xfrm>
          <a:prstGeom prst="rect">
            <a:avLst/>
          </a:prstGeom>
        </p:spPr>
      </p:pic>
    </p:spTree>
    <p:extLst>
      <p:ext uri="{BB962C8B-B14F-4D97-AF65-F5344CB8AC3E}">
        <p14:creationId xmlns:p14="http://schemas.microsoft.com/office/powerpoint/2010/main" val="6908635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1796715" y="1262059"/>
            <a:ext cx="6992723" cy="3489722"/>
          </a:xfrm>
        </p:spPr>
        <p:txBody>
          <a:bodyPr/>
          <a:lstStyle/>
          <a:p>
            <a:pPr marL="457200" indent="-457200">
              <a:buFont typeface="+mj-lt"/>
              <a:buAutoNum type="arabicPeriod"/>
            </a:pPr>
            <a:r>
              <a:rPr lang="en-GB" dirty="0"/>
              <a:t>Incident prevention</a:t>
            </a:r>
          </a:p>
          <a:p>
            <a:pPr lvl="2"/>
            <a:r>
              <a:rPr lang="en-GB" dirty="0"/>
              <a:t>Awareness raising, audits, port and vulnerability scans, advisories, …</a:t>
            </a:r>
          </a:p>
          <a:p>
            <a:pPr marL="609600" indent="-609600">
              <a:buFontTx/>
              <a:buAutoNum type="arabicPeriod"/>
            </a:pPr>
            <a:r>
              <a:rPr lang="en-GB" dirty="0"/>
              <a:t>Incident detection</a:t>
            </a:r>
          </a:p>
          <a:p>
            <a:pPr lvl="2"/>
            <a:r>
              <a:rPr lang="en-GB" dirty="0"/>
              <a:t>IDS sensors, firewall alerts, point-of-contact, …</a:t>
            </a:r>
          </a:p>
          <a:p>
            <a:pPr marL="609600" indent="-609600">
              <a:buFontTx/>
              <a:buAutoNum type="arabicPeriod"/>
            </a:pPr>
            <a:r>
              <a:rPr lang="en-GB" dirty="0"/>
              <a:t>Incident resolution</a:t>
            </a:r>
          </a:p>
          <a:p>
            <a:pPr lvl="2"/>
            <a:r>
              <a:rPr lang="en-GB" dirty="0"/>
              <a:t>Incident co-ordination, on site handling, …</a:t>
            </a:r>
          </a:p>
          <a:p>
            <a:pPr marL="609600" indent="-609600">
              <a:buFontTx/>
              <a:buAutoNum type="arabicPeriod"/>
            </a:pPr>
            <a:r>
              <a:rPr lang="en-GB" dirty="0"/>
              <a:t>Incident quality management</a:t>
            </a:r>
          </a:p>
          <a:p>
            <a:pPr lvl="2"/>
            <a:r>
              <a:rPr lang="en-GB" dirty="0"/>
              <a:t>Team meetings, lessons learnt, recommendations, …</a:t>
            </a:r>
          </a:p>
          <a:p>
            <a:pPr lvl="2"/>
            <a:r>
              <a:rPr lang="en-GB" dirty="0"/>
              <a:t>Feeds back to incident prevention</a:t>
            </a:r>
            <a:endParaRPr lang="en-US" dirty="0"/>
          </a:p>
          <a:p>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37</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IM Service cycle</a:t>
            </a:r>
          </a:p>
        </p:txBody>
      </p:sp>
      <p:cxnSp>
        <p:nvCxnSpPr>
          <p:cNvPr id="15" name="Straight Connector 14">
            <a:extLst>
              <a:ext uri="{FF2B5EF4-FFF2-40B4-BE49-F238E27FC236}">
                <a16:creationId xmlns:a16="http://schemas.microsoft.com/office/drawing/2014/main" id="{C96DE69A-76A2-804B-ABC8-6271551C76ED}"/>
              </a:ext>
            </a:extLst>
          </p:cNvPr>
          <p:cNvCxnSpPr>
            <a:cxnSpLocks/>
          </p:cNvCxnSpPr>
          <p:nvPr/>
        </p:nvCxnSpPr>
        <p:spPr>
          <a:xfrm flipH="1">
            <a:off x="978569" y="3320715"/>
            <a:ext cx="737936"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F92BC8F-C92C-CB45-AA09-3713F8FC1E41}"/>
              </a:ext>
            </a:extLst>
          </p:cNvPr>
          <p:cNvCxnSpPr>
            <a:cxnSpLocks/>
          </p:cNvCxnSpPr>
          <p:nvPr/>
        </p:nvCxnSpPr>
        <p:spPr>
          <a:xfrm flipV="1">
            <a:off x="1002633" y="1411705"/>
            <a:ext cx="0" cy="1909012"/>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415CD99-AEC0-FA41-A716-8A0532BBC7F0}"/>
              </a:ext>
            </a:extLst>
          </p:cNvPr>
          <p:cNvCxnSpPr>
            <a:cxnSpLocks/>
          </p:cNvCxnSpPr>
          <p:nvPr/>
        </p:nvCxnSpPr>
        <p:spPr>
          <a:xfrm flipH="1">
            <a:off x="978569" y="1411705"/>
            <a:ext cx="818146" cy="0"/>
          </a:xfrm>
          <a:prstGeom prst="line">
            <a:avLst/>
          </a:prstGeom>
          <a:ln w="63500">
            <a:headEnd type="triangle" w="lg" len="med"/>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75051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p:txBody>
          <a:bodyPr>
            <a:normAutofit/>
          </a:bodyPr>
          <a:lstStyle/>
          <a:p>
            <a:pPr marL="0" indent="0">
              <a:buNone/>
            </a:pPr>
            <a:r>
              <a:rPr lang="en-GB" dirty="0"/>
              <a:t>PSIRTs deal with broken things</a:t>
            </a:r>
          </a:p>
          <a:p>
            <a:pPr marL="0" indent="0">
              <a:buNone/>
            </a:pPr>
            <a:endParaRPr lang="en-GB" b="1" dirty="0"/>
          </a:p>
          <a:p>
            <a:pPr marL="0" indent="0">
              <a:buNone/>
            </a:pPr>
            <a:r>
              <a:rPr lang="en-GB" dirty="0"/>
              <a:t>FIRST </a:t>
            </a:r>
            <a:r>
              <a:rPr lang="en-GB" b="1" dirty="0"/>
              <a:t>PSIRT Services Framework</a:t>
            </a:r>
            <a:r>
              <a:rPr lang="en-GB" dirty="0"/>
              <a:t> recommends starting with:</a:t>
            </a:r>
          </a:p>
          <a:p>
            <a:pPr lvl="1">
              <a:lnSpc>
                <a:spcPct val="100000"/>
              </a:lnSpc>
              <a:spcBef>
                <a:spcPts val="0"/>
              </a:spcBef>
            </a:pPr>
            <a:r>
              <a:rPr lang="en-US" dirty="0"/>
              <a:t>Vulnerability Management Policy (as covered in ISO30111)</a:t>
            </a:r>
          </a:p>
          <a:p>
            <a:pPr lvl="1">
              <a:lnSpc>
                <a:spcPct val="100000"/>
              </a:lnSpc>
              <a:spcBef>
                <a:spcPts val="0"/>
              </a:spcBef>
            </a:pPr>
            <a:r>
              <a:rPr lang="en-US" dirty="0"/>
              <a:t>Information Handling Policy (as covered in ISO/IEC 29147)</a:t>
            </a:r>
          </a:p>
          <a:p>
            <a:pPr lvl="1">
              <a:lnSpc>
                <a:spcPct val="100000"/>
              </a:lnSpc>
              <a:spcBef>
                <a:spcPts val="0"/>
              </a:spcBef>
            </a:pPr>
            <a:r>
              <a:rPr lang="en-US" dirty="0"/>
              <a:t>Vulnerability Scoring/Prioritization Policy</a:t>
            </a:r>
          </a:p>
          <a:p>
            <a:pPr lvl="1">
              <a:lnSpc>
                <a:spcPct val="100000"/>
              </a:lnSpc>
              <a:spcBef>
                <a:spcPts val="0"/>
              </a:spcBef>
            </a:pPr>
            <a:r>
              <a:rPr lang="en-US" dirty="0"/>
              <a:t>Remediation Service Level Agreement</a:t>
            </a:r>
          </a:p>
          <a:p>
            <a:pPr lvl="1">
              <a:lnSpc>
                <a:spcPct val="100000"/>
              </a:lnSpc>
              <a:spcBef>
                <a:spcPts val="0"/>
              </a:spcBef>
            </a:pPr>
            <a:r>
              <a:rPr lang="en-US" dirty="0"/>
              <a:t>Vulnerability Disclosure Policy (usually a public documentation)</a:t>
            </a:r>
          </a:p>
          <a:p>
            <a:pPr>
              <a:lnSpc>
                <a:spcPct val="100000"/>
              </a:lnSpc>
              <a:spcBef>
                <a:spcPts val="0"/>
              </a:spcBef>
            </a:pPr>
            <a:endParaRPr lang="en-US" dirty="0"/>
          </a:p>
          <a:p>
            <a:pPr marL="0" indent="0">
              <a:lnSpc>
                <a:spcPct val="100000"/>
              </a:lnSpc>
              <a:spcBef>
                <a:spcPts val="0"/>
              </a:spcBef>
              <a:buNone/>
            </a:pPr>
            <a:r>
              <a:rPr lang="en-GB" sz="1600" dirty="0"/>
              <a:t>See </a:t>
            </a:r>
            <a:r>
              <a:rPr lang="en-GB" sz="1600" dirty="0">
                <a:hlinkClick r:id="rId3"/>
              </a:rPr>
              <a:t>https://www.first.org/standards/frameworks/psirts/FIRST_PSIRT_Services_Framework_v1.1.pdf</a:t>
            </a:r>
            <a:r>
              <a:rPr lang="en-GB" sz="1600" dirty="0"/>
              <a:t> </a:t>
            </a:r>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38</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PSIRT core service</a:t>
            </a:r>
          </a:p>
        </p:txBody>
      </p:sp>
    </p:spTree>
    <p:extLst>
      <p:ext uri="{BB962C8B-B14F-4D97-AF65-F5344CB8AC3E}">
        <p14:creationId xmlns:p14="http://schemas.microsoft.com/office/powerpoint/2010/main" val="33555170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34AEC00-8E6A-D748-AB1F-57530B4FF377}"/>
              </a:ext>
            </a:extLst>
          </p:cNvPr>
          <p:cNvSpPr>
            <a:spLocks noGrp="1"/>
          </p:cNvSpPr>
          <p:nvPr>
            <p:ph type="sldNum" sz="quarter" idx="4"/>
          </p:nvPr>
        </p:nvSpPr>
        <p:spPr/>
        <p:txBody>
          <a:bodyPr/>
          <a:lstStyle/>
          <a:p>
            <a:fld id="{9E7CA0F2-EE66-4F60-8C00-E0BE38E7AEC5}" type="slidenum">
              <a:rPr lang="en-GB" smtClean="0"/>
              <a:pPr/>
              <a:t>39</a:t>
            </a:fld>
            <a:endParaRPr lang="en-GB" dirty="0"/>
          </a:p>
        </p:txBody>
      </p:sp>
      <p:sp>
        <p:nvSpPr>
          <p:cNvPr id="4" name="Title 3">
            <a:extLst>
              <a:ext uri="{FF2B5EF4-FFF2-40B4-BE49-F238E27FC236}">
                <a16:creationId xmlns:a16="http://schemas.microsoft.com/office/drawing/2014/main" id="{E405611D-0289-D149-B88C-D0A3B0AACB61}"/>
              </a:ext>
            </a:extLst>
          </p:cNvPr>
          <p:cNvSpPr>
            <a:spLocks noGrp="1"/>
          </p:cNvSpPr>
          <p:nvPr>
            <p:ph type="title"/>
          </p:nvPr>
        </p:nvSpPr>
        <p:spPr/>
        <p:txBody>
          <a:bodyPr/>
          <a:lstStyle/>
          <a:p>
            <a:r>
              <a:rPr lang="en-US" dirty="0"/>
              <a:t>Public Media Policy (SIM3 O-6)</a:t>
            </a:r>
          </a:p>
        </p:txBody>
      </p:sp>
      <p:sp>
        <p:nvSpPr>
          <p:cNvPr id="6" name="TextBox 5">
            <a:extLst>
              <a:ext uri="{FF2B5EF4-FFF2-40B4-BE49-F238E27FC236}">
                <a16:creationId xmlns:a16="http://schemas.microsoft.com/office/drawing/2014/main" id="{C8115561-B4E8-1D43-B032-EC2B9ED658A2}"/>
              </a:ext>
            </a:extLst>
          </p:cNvPr>
          <p:cNvSpPr txBox="1"/>
          <p:nvPr/>
        </p:nvSpPr>
        <p:spPr>
          <a:xfrm>
            <a:off x="668039" y="4843400"/>
            <a:ext cx="2269852" cy="276999"/>
          </a:xfrm>
          <a:prstGeom prst="rect">
            <a:avLst/>
          </a:prstGeom>
          <a:noFill/>
        </p:spPr>
        <p:txBody>
          <a:bodyPr wrap="none" rtlCol="0">
            <a:spAutoFit/>
          </a:bodyPr>
          <a:lstStyle/>
          <a:p>
            <a:pPr algn="ctr"/>
            <a:r>
              <a:rPr lang="en-US" sz="1200" dirty="0"/>
              <a:t>Photo by </a:t>
            </a:r>
            <a:r>
              <a:rPr lang="en-US" sz="1200" dirty="0">
                <a:hlinkClick r:id="rId3"/>
              </a:rPr>
              <a:t>Onur Binay</a:t>
            </a:r>
            <a:r>
              <a:rPr lang="en-US" sz="1200" dirty="0"/>
              <a:t> on </a:t>
            </a:r>
            <a:r>
              <a:rPr lang="en-US" sz="1200" dirty="0">
                <a:hlinkClick r:id="rId4"/>
              </a:rPr>
              <a:t>Unsplash</a:t>
            </a:r>
            <a:endParaRPr lang="en-GB" sz="700" dirty="0"/>
          </a:p>
        </p:txBody>
      </p:sp>
      <p:pic>
        <p:nvPicPr>
          <p:cNvPr id="2" name="Picture 1">
            <a:extLst>
              <a:ext uri="{FF2B5EF4-FFF2-40B4-BE49-F238E27FC236}">
                <a16:creationId xmlns:a16="http://schemas.microsoft.com/office/drawing/2014/main" id="{11C8EF3D-5AB5-274A-B529-B232A0FA5EC6}"/>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151942" y="2709333"/>
            <a:ext cx="3311684" cy="1861653"/>
          </a:xfrm>
          <a:prstGeom prst="rect">
            <a:avLst/>
          </a:prstGeom>
        </p:spPr>
      </p:pic>
      <p:sp>
        <p:nvSpPr>
          <p:cNvPr id="7" name="Content Placeholder 1">
            <a:extLst>
              <a:ext uri="{FF2B5EF4-FFF2-40B4-BE49-F238E27FC236}">
                <a16:creationId xmlns:a16="http://schemas.microsoft.com/office/drawing/2014/main" id="{8FF251EB-6253-1C4D-BD74-1FDFCB2DFA36}"/>
              </a:ext>
            </a:extLst>
          </p:cNvPr>
          <p:cNvSpPr>
            <a:spLocks noGrp="1"/>
          </p:cNvSpPr>
          <p:nvPr>
            <p:ph idx="1"/>
          </p:nvPr>
        </p:nvSpPr>
        <p:spPr>
          <a:xfrm>
            <a:off x="5825067" y="2032001"/>
            <a:ext cx="3115734" cy="2569980"/>
          </a:xfrm>
        </p:spPr>
        <p:txBody>
          <a:bodyPr>
            <a:normAutofit lnSpcReduction="10000"/>
          </a:bodyPr>
          <a:lstStyle/>
          <a:p>
            <a:pPr marL="0" indent="0">
              <a:buNone/>
              <a:defRPr/>
            </a:pPr>
            <a:r>
              <a:rPr lang="en-GB" dirty="0"/>
              <a:t>Do you have a communication department who talk to Radio, TV,  newspapers etc. directly? Are you involved to avoid “nonsense”?</a:t>
            </a:r>
          </a:p>
          <a:p>
            <a:pPr marL="0" indent="0">
              <a:buNone/>
              <a:defRPr/>
            </a:pPr>
            <a:endParaRPr lang="en-GB" sz="400" dirty="0"/>
          </a:p>
          <a:p>
            <a:pPr marL="0" indent="0">
              <a:buNone/>
              <a:defRPr/>
            </a:pPr>
            <a:r>
              <a:rPr lang="en-GB" dirty="0"/>
              <a:t>What about social media? Which ones do you handle? </a:t>
            </a:r>
          </a:p>
          <a:p>
            <a:pPr marL="0" indent="0">
              <a:buNone/>
              <a:defRPr/>
            </a:pPr>
            <a:endParaRPr lang="en-GB" sz="400" dirty="0"/>
          </a:p>
          <a:p>
            <a:pPr marL="0" indent="0">
              <a:buNone/>
              <a:defRPr/>
            </a:pPr>
            <a:r>
              <a:rPr lang="en-GB" dirty="0">
                <a:solidFill>
                  <a:srgbClr val="FF0000"/>
                </a:solidFill>
              </a:rPr>
              <a:t>Not all media mean well !</a:t>
            </a:r>
          </a:p>
        </p:txBody>
      </p:sp>
      <p:pic>
        <p:nvPicPr>
          <p:cNvPr id="8" name="Picture 7" descr="A camera on a tripod&#10;&#10;Description automatically generated">
            <a:extLst>
              <a:ext uri="{FF2B5EF4-FFF2-40B4-BE49-F238E27FC236}">
                <a16:creationId xmlns:a16="http://schemas.microsoft.com/office/drawing/2014/main" id="{C53FCBF5-97B3-484E-BAE1-07915F570666}"/>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2607734" y="1202331"/>
            <a:ext cx="3092624" cy="2061749"/>
          </a:xfrm>
          <a:prstGeom prst="rect">
            <a:avLst/>
          </a:prstGeom>
        </p:spPr>
      </p:pic>
      <p:sp>
        <p:nvSpPr>
          <p:cNvPr id="9" name="TextBox 8">
            <a:extLst>
              <a:ext uri="{FF2B5EF4-FFF2-40B4-BE49-F238E27FC236}">
                <a16:creationId xmlns:a16="http://schemas.microsoft.com/office/drawing/2014/main" id="{DA33639C-F566-A442-95B7-D2E2B64D7EA4}"/>
              </a:ext>
            </a:extLst>
          </p:cNvPr>
          <p:cNvSpPr txBox="1"/>
          <p:nvPr/>
        </p:nvSpPr>
        <p:spPr>
          <a:xfrm>
            <a:off x="3196221" y="4835418"/>
            <a:ext cx="2126747" cy="284981"/>
          </a:xfrm>
          <a:prstGeom prst="rect">
            <a:avLst/>
          </a:prstGeom>
          <a:noFill/>
        </p:spPr>
        <p:txBody>
          <a:bodyPr wrap="square">
            <a:spAutoFit/>
          </a:bodyPr>
          <a:lstStyle/>
          <a:p>
            <a:pPr algn="ctr"/>
            <a:r>
              <a:rPr lang="en-IE" sz="1200" dirty="0"/>
              <a:t>Photo by Matt C on </a:t>
            </a:r>
            <a:r>
              <a:rPr lang="en-IE" sz="1200" dirty="0">
                <a:hlinkClick r:id="rId7"/>
              </a:rPr>
              <a:t>Unsplash</a:t>
            </a:r>
            <a:endParaRPr lang="en-GB" sz="1200" dirty="0"/>
          </a:p>
        </p:txBody>
      </p:sp>
    </p:spTree>
    <p:extLst>
      <p:ext uri="{BB962C8B-B14F-4D97-AF65-F5344CB8AC3E}">
        <p14:creationId xmlns:p14="http://schemas.microsoft.com/office/powerpoint/2010/main" val="3996333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44B1EB94-AB83-0542-AC30-0DF7B3908B44}"/>
              </a:ext>
            </a:extLst>
          </p:cNvPr>
          <p:cNvGraphicFramePr>
            <a:graphicFrameLocks noGrp="1"/>
          </p:cNvGraphicFramePr>
          <p:nvPr>
            <p:ph idx="1"/>
            <p:extLst>
              <p:ext uri="{D42A27DB-BD31-4B8C-83A1-F6EECF244321}">
                <p14:modId xmlns:p14="http://schemas.microsoft.com/office/powerpoint/2010/main" val="2900365549"/>
              </p:ext>
            </p:extLst>
          </p:nvPr>
        </p:nvGraphicFramePr>
        <p:xfrm>
          <a:off x="350201" y="1149765"/>
          <a:ext cx="8439238" cy="34897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a:xfrm>
            <a:off x="341736" y="108000"/>
            <a:ext cx="6504542" cy="734400"/>
          </a:xfrm>
        </p:spPr>
        <p:txBody>
          <a:bodyPr>
            <a:normAutofit/>
          </a:bodyPr>
          <a:lstStyle/>
          <a:p>
            <a:r>
              <a:rPr lang="en-GB" sz="1800" dirty="0"/>
              <a:t>Session Plan </a:t>
            </a:r>
          </a:p>
        </p:txBody>
      </p:sp>
      <p:sp>
        <p:nvSpPr>
          <p:cNvPr id="4" name="Slide Number Placeholder 3"/>
          <p:cNvSpPr>
            <a:spLocks noGrp="1"/>
          </p:cNvSpPr>
          <p:nvPr>
            <p:ph type="sldNum" sz="quarter" idx="4"/>
          </p:nvPr>
        </p:nvSpPr>
        <p:spPr/>
        <p:txBody>
          <a:bodyPr/>
          <a:lstStyle/>
          <a:p>
            <a:fld id="{9E7CA0F2-EE66-4F60-8C00-E0BE38E7AEC5}" type="slidenum">
              <a:rPr lang="en-GB" smtClean="0"/>
              <a:pPr/>
              <a:t>4</a:t>
            </a:fld>
            <a:endParaRPr lang="en-GB" dirty="0"/>
          </a:p>
        </p:txBody>
      </p:sp>
    </p:spTree>
    <p:extLst>
      <p:ext uri="{BB962C8B-B14F-4D97-AF65-F5344CB8AC3E}">
        <p14:creationId xmlns:p14="http://schemas.microsoft.com/office/powerpoint/2010/main" val="305884153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F172C6-D598-CD4A-87CC-ACBD6A54DEB8}"/>
              </a:ext>
            </a:extLst>
          </p:cNvPr>
          <p:cNvSpPr>
            <a:spLocks noGrp="1"/>
          </p:cNvSpPr>
          <p:nvPr>
            <p:ph idx="1"/>
          </p:nvPr>
        </p:nvSpPr>
        <p:spPr/>
        <p:txBody>
          <a:bodyPr>
            <a:normAutofit lnSpcReduction="10000"/>
          </a:bodyPr>
          <a:lstStyle/>
          <a:p>
            <a:pPr marL="0" indent="0">
              <a:buNone/>
              <a:defRPr/>
            </a:pPr>
            <a:r>
              <a:rPr lang="en-GB" dirty="0"/>
              <a:t>Most basic one: when is the service provided ? </a:t>
            </a:r>
            <a:endParaRPr lang="en-GB" b="1" dirty="0"/>
          </a:p>
          <a:p>
            <a:pPr>
              <a:defRPr/>
            </a:pPr>
            <a:r>
              <a:rPr lang="en-GB" dirty="0"/>
              <a:t>24/7 : expensive &amp;  only useful when also applies to IT operators </a:t>
            </a:r>
          </a:p>
          <a:p>
            <a:pPr>
              <a:defRPr/>
            </a:pPr>
            <a:r>
              <a:rPr lang="en-GB" dirty="0"/>
              <a:t>Office hours only : 09 to 17, 08 to 20 or similar</a:t>
            </a:r>
          </a:p>
          <a:p>
            <a:pPr>
              <a:defRPr/>
            </a:pPr>
            <a:r>
              <a:rPr lang="en-GB" dirty="0"/>
              <a:t>Out of hours coverage</a:t>
            </a:r>
          </a:p>
          <a:p>
            <a:pPr lvl="1">
              <a:defRPr/>
            </a:pPr>
            <a:r>
              <a:rPr lang="en-GB" dirty="0"/>
              <a:t>For emergencies only (who decides?) </a:t>
            </a:r>
          </a:p>
          <a:p>
            <a:pPr lvl="1">
              <a:defRPr/>
            </a:pPr>
            <a:r>
              <a:rPr lang="en-GB" dirty="0">
                <a:solidFill>
                  <a:srgbClr val="FF0000"/>
                </a:solidFill>
              </a:rPr>
              <a:t>Best effort is always better than no effort</a:t>
            </a:r>
          </a:p>
          <a:p>
            <a:pPr lvl="2">
              <a:defRPr/>
            </a:pPr>
            <a:endParaRPr lang="en-GB" dirty="0"/>
          </a:p>
          <a:p>
            <a:pPr marL="0" indent="0">
              <a:buNone/>
              <a:defRPr/>
            </a:pPr>
            <a:r>
              <a:rPr lang="en-GB" dirty="0"/>
              <a:t>Other service levels</a:t>
            </a:r>
          </a:p>
          <a:p>
            <a:pPr>
              <a:defRPr/>
            </a:pPr>
            <a:r>
              <a:rPr lang="en-GB" dirty="0"/>
              <a:t>Probably dependent on incident classification !</a:t>
            </a:r>
          </a:p>
          <a:p>
            <a:pPr>
              <a:defRPr/>
            </a:pPr>
            <a:r>
              <a:rPr lang="en-GB" dirty="0"/>
              <a:t>(Human) reaction time</a:t>
            </a:r>
          </a:p>
          <a:p>
            <a:pPr>
              <a:defRPr/>
            </a:pPr>
            <a:r>
              <a:rPr lang="en-GB" dirty="0"/>
              <a:t>Resolution time : be </a:t>
            </a:r>
            <a:r>
              <a:rPr lang="en-GB" b="1" dirty="0"/>
              <a:t>very</a:t>
            </a:r>
            <a:r>
              <a:rPr lang="en-GB" dirty="0"/>
              <a:t> careful</a:t>
            </a:r>
          </a:p>
          <a:p>
            <a:pPr>
              <a:defRPr/>
            </a:pPr>
            <a:endParaRPr lang="en-GB" dirty="0"/>
          </a:p>
        </p:txBody>
      </p:sp>
      <p:sp>
        <p:nvSpPr>
          <p:cNvPr id="3" name="Slide Number Placeholder 2">
            <a:extLst>
              <a:ext uri="{FF2B5EF4-FFF2-40B4-BE49-F238E27FC236}">
                <a16:creationId xmlns:a16="http://schemas.microsoft.com/office/drawing/2014/main" id="{48697185-33B0-F04C-8E13-1004F2C91B3B}"/>
              </a:ext>
            </a:extLst>
          </p:cNvPr>
          <p:cNvSpPr>
            <a:spLocks noGrp="1"/>
          </p:cNvSpPr>
          <p:nvPr>
            <p:ph type="sldNum" sz="quarter" idx="4"/>
          </p:nvPr>
        </p:nvSpPr>
        <p:spPr/>
        <p:txBody>
          <a:bodyPr/>
          <a:lstStyle/>
          <a:p>
            <a:fld id="{9E7CA0F2-EE66-4F60-8C00-E0BE38E7AEC5}" type="slidenum">
              <a:rPr lang="en-GB" smtClean="0"/>
              <a:pPr/>
              <a:t>40</a:t>
            </a:fld>
            <a:endParaRPr lang="en-GB" dirty="0"/>
          </a:p>
        </p:txBody>
      </p:sp>
      <p:sp>
        <p:nvSpPr>
          <p:cNvPr id="4" name="Title 3">
            <a:extLst>
              <a:ext uri="{FF2B5EF4-FFF2-40B4-BE49-F238E27FC236}">
                <a16:creationId xmlns:a16="http://schemas.microsoft.com/office/drawing/2014/main" id="{65D4FABA-1BFC-1C4F-87C0-1B521D1C13E6}"/>
              </a:ext>
            </a:extLst>
          </p:cNvPr>
          <p:cNvSpPr>
            <a:spLocks noGrp="1"/>
          </p:cNvSpPr>
          <p:nvPr>
            <p:ph type="title"/>
          </p:nvPr>
        </p:nvSpPr>
        <p:spPr/>
        <p:txBody>
          <a:bodyPr/>
          <a:lstStyle/>
          <a:p>
            <a:r>
              <a:rPr lang="en-GB" dirty="0"/>
              <a:t>Service levels (SIM3 O-7)</a:t>
            </a:r>
          </a:p>
        </p:txBody>
      </p:sp>
    </p:spTree>
    <p:extLst>
      <p:ext uri="{BB962C8B-B14F-4D97-AF65-F5344CB8AC3E}">
        <p14:creationId xmlns:p14="http://schemas.microsoft.com/office/powerpoint/2010/main" val="15395656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F172C6-D598-CD4A-87CC-ACBD6A54DEB8}"/>
              </a:ext>
            </a:extLst>
          </p:cNvPr>
          <p:cNvSpPr>
            <a:spLocks noGrp="1"/>
          </p:cNvSpPr>
          <p:nvPr>
            <p:ph idx="1"/>
          </p:nvPr>
        </p:nvSpPr>
        <p:spPr>
          <a:xfrm>
            <a:off x="350200" y="1149765"/>
            <a:ext cx="8669621" cy="3659768"/>
          </a:xfrm>
        </p:spPr>
        <p:txBody>
          <a:bodyPr>
            <a:normAutofit/>
          </a:bodyPr>
          <a:lstStyle/>
          <a:p>
            <a:pPr marL="0" indent="0">
              <a:buNone/>
            </a:pPr>
            <a:r>
              <a:rPr lang="en-GB" dirty="0"/>
              <a:t>How do you classify incidents ? ( = taxonomy )</a:t>
            </a:r>
          </a:p>
          <a:p>
            <a:r>
              <a:rPr lang="en-GB" dirty="0"/>
              <a:t>Classical taxonomies focus only on technical incident types. </a:t>
            </a:r>
            <a:br>
              <a:rPr lang="en-GB" dirty="0"/>
            </a:br>
            <a:r>
              <a:rPr lang="en-GB" dirty="0"/>
              <a:t>The ENISA taxonomy is a good example and also used in MISP and other tools:</a:t>
            </a:r>
            <a:br>
              <a:rPr lang="en-GB" dirty="0"/>
            </a:br>
            <a:r>
              <a:rPr lang="en-GB" sz="1200" dirty="0">
                <a:hlinkClick r:id="rId3"/>
              </a:rPr>
              <a:t>https://github.com/enisaeu/Reference-Security-Incident-Taxonomy-Task-Force/blob/master/working_copy/humanv1.md</a:t>
            </a:r>
            <a:r>
              <a:rPr lang="en-GB" sz="1200" dirty="0"/>
              <a:t> </a:t>
            </a:r>
            <a:endParaRPr lang="en-GB" dirty="0"/>
          </a:p>
          <a:p>
            <a:r>
              <a:rPr lang="en-GB" dirty="0"/>
              <a:t>Internally oriented approaches also take the </a:t>
            </a:r>
            <a:r>
              <a:rPr lang="en-GB" i="1" dirty="0"/>
              <a:t>impact</a:t>
            </a:r>
            <a:r>
              <a:rPr lang="en-GB" dirty="0"/>
              <a:t> of an incident/event into account. Possibly also the </a:t>
            </a:r>
            <a:r>
              <a:rPr lang="en-GB" i="1" dirty="0"/>
              <a:t>priority</a:t>
            </a:r>
            <a:r>
              <a:rPr lang="en-GB" dirty="0"/>
              <a:t>.</a:t>
            </a:r>
          </a:p>
          <a:p>
            <a:pPr lvl="1"/>
            <a:r>
              <a:rPr lang="en-GB" dirty="0"/>
              <a:t>KISS! Limit the number of classes of </a:t>
            </a:r>
            <a:r>
              <a:rPr lang="en-GB" i="1" dirty="0"/>
              <a:t>impact</a:t>
            </a:r>
            <a:r>
              <a:rPr lang="en-GB" dirty="0"/>
              <a:t> as much as possible, say to max 2 or 3.</a:t>
            </a:r>
          </a:p>
          <a:p>
            <a:pPr lvl="1"/>
            <a:r>
              <a:rPr lang="en-GB" dirty="0"/>
              <a:t>If you also add </a:t>
            </a:r>
            <a:r>
              <a:rPr lang="en-GB" i="1" dirty="0"/>
              <a:t>priority</a:t>
            </a:r>
            <a:r>
              <a:rPr lang="en-GB" dirty="0"/>
              <a:t>, KISS is even more important. </a:t>
            </a:r>
          </a:p>
          <a:p>
            <a:pPr lvl="1"/>
            <a:r>
              <a:rPr lang="en-GB" dirty="0"/>
              <a:t>If you don’t, you end up with lots of complexity for your service levels and processes.</a:t>
            </a:r>
          </a:p>
          <a:p>
            <a:pPr marL="0" indent="0">
              <a:buNone/>
            </a:pPr>
            <a:r>
              <a:rPr lang="en-GB" b="1" dirty="0"/>
              <a:t>Classification can be used for service levels, reporting, writing IM processes, …</a:t>
            </a:r>
            <a:endParaRPr lang="en-GB" b="1" dirty="0">
              <a:solidFill>
                <a:srgbClr val="1C4161"/>
              </a:solidFill>
            </a:endParaRPr>
          </a:p>
          <a:p>
            <a:pPr marL="0" indent="0">
              <a:buNone/>
            </a:pPr>
            <a:endParaRPr lang="en-GB" sz="400" dirty="0">
              <a:solidFill>
                <a:srgbClr val="1C4161"/>
              </a:solidFill>
            </a:endParaRPr>
          </a:p>
          <a:p>
            <a:pPr marL="0" indent="0">
              <a:buNone/>
            </a:pPr>
            <a:r>
              <a:rPr lang="en-GB" dirty="0">
                <a:solidFill>
                  <a:srgbClr val="1C4161"/>
                </a:solidFill>
              </a:rPr>
              <a:t>Interesting paper: </a:t>
            </a:r>
            <a:br>
              <a:rPr lang="en-GB" sz="1400" dirty="0">
                <a:solidFill>
                  <a:srgbClr val="1C4161"/>
                </a:solidFill>
              </a:rPr>
            </a:br>
            <a:r>
              <a:rPr lang="en-GB" sz="1400" dirty="0">
                <a:hlinkClick r:id="rId4"/>
              </a:rPr>
              <a:t>https://www.thecroforum.org/wp-content/uploads/2016/06/ZRH-16-09033-P1_CRO_Forum_Cyber-Risk_web.pdf</a:t>
            </a:r>
            <a:r>
              <a:rPr lang="en-GB" sz="1400" dirty="0"/>
              <a:t> </a:t>
            </a:r>
            <a:endParaRPr lang="en-GB" dirty="0">
              <a:solidFill>
                <a:srgbClr val="1C4161"/>
              </a:solidFill>
            </a:endParaRPr>
          </a:p>
        </p:txBody>
      </p:sp>
      <p:sp>
        <p:nvSpPr>
          <p:cNvPr id="3" name="Slide Number Placeholder 2">
            <a:extLst>
              <a:ext uri="{FF2B5EF4-FFF2-40B4-BE49-F238E27FC236}">
                <a16:creationId xmlns:a16="http://schemas.microsoft.com/office/drawing/2014/main" id="{48697185-33B0-F04C-8E13-1004F2C91B3B}"/>
              </a:ext>
            </a:extLst>
          </p:cNvPr>
          <p:cNvSpPr>
            <a:spLocks noGrp="1"/>
          </p:cNvSpPr>
          <p:nvPr>
            <p:ph type="sldNum" sz="quarter" idx="4"/>
          </p:nvPr>
        </p:nvSpPr>
        <p:spPr/>
        <p:txBody>
          <a:bodyPr/>
          <a:lstStyle/>
          <a:p>
            <a:fld id="{9E7CA0F2-EE66-4F60-8C00-E0BE38E7AEC5}" type="slidenum">
              <a:rPr lang="en-GB" smtClean="0"/>
              <a:pPr/>
              <a:t>41</a:t>
            </a:fld>
            <a:endParaRPr lang="en-GB" dirty="0"/>
          </a:p>
        </p:txBody>
      </p:sp>
      <p:sp>
        <p:nvSpPr>
          <p:cNvPr id="4" name="Title 3">
            <a:extLst>
              <a:ext uri="{FF2B5EF4-FFF2-40B4-BE49-F238E27FC236}">
                <a16:creationId xmlns:a16="http://schemas.microsoft.com/office/drawing/2014/main" id="{65D4FABA-1BFC-1C4F-87C0-1B521D1C13E6}"/>
              </a:ext>
            </a:extLst>
          </p:cNvPr>
          <p:cNvSpPr>
            <a:spLocks noGrp="1"/>
          </p:cNvSpPr>
          <p:nvPr>
            <p:ph type="title"/>
          </p:nvPr>
        </p:nvSpPr>
        <p:spPr/>
        <p:txBody>
          <a:bodyPr/>
          <a:lstStyle/>
          <a:p>
            <a:r>
              <a:rPr lang="en-GB" dirty="0"/>
              <a:t>Incident classification (SIM3 O-8)  </a:t>
            </a:r>
          </a:p>
        </p:txBody>
      </p:sp>
    </p:spTree>
    <p:extLst>
      <p:ext uri="{BB962C8B-B14F-4D97-AF65-F5344CB8AC3E}">
        <p14:creationId xmlns:p14="http://schemas.microsoft.com/office/powerpoint/2010/main" val="19548944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7490EA9-09AE-7148-A590-6D33FFA717B8}"/>
              </a:ext>
            </a:extLst>
          </p:cNvPr>
          <p:cNvSpPr>
            <a:spLocks noGrp="1"/>
          </p:cNvSpPr>
          <p:nvPr>
            <p:ph type="sldNum" sz="quarter" idx="4"/>
          </p:nvPr>
        </p:nvSpPr>
        <p:spPr/>
        <p:txBody>
          <a:bodyPr/>
          <a:lstStyle/>
          <a:p>
            <a:fld id="{9E7CA0F2-EE66-4F60-8C00-E0BE38E7AEC5}" type="slidenum">
              <a:rPr lang="en-GB" smtClean="0"/>
              <a:pPr/>
              <a:t>42</a:t>
            </a:fld>
            <a:endParaRPr lang="en-GB" dirty="0"/>
          </a:p>
        </p:txBody>
      </p:sp>
      <p:sp>
        <p:nvSpPr>
          <p:cNvPr id="4" name="Title 3">
            <a:extLst>
              <a:ext uri="{FF2B5EF4-FFF2-40B4-BE49-F238E27FC236}">
                <a16:creationId xmlns:a16="http://schemas.microsoft.com/office/drawing/2014/main" id="{4436EB6F-A802-6841-BFAB-1A47DAE94966}"/>
              </a:ext>
            </a:extLst>
          </p:cNvPr>
          <p:cNvSpPr>
            <a:spLocks noGrp="1"/>
          </p:cNvSpPr>
          <p:nvPr>
            <p:ph type="title"/>
          </p:nvPr>
        </p:nvSpPr>
        <p:spPr>
          <a:xfrm>
            <a:off x="350201" y="131562"/>
            <a:ext cx="6437461" cy="695826"/>
          </a:xfrm>
        </p:spPr>
        <p:txBody>
          <a:bodyPr/>
          <a:lstStyle/>
          <a:p>
            <a:r>
              <a:rPr lang="en-US" dirty="0"/>
              <a:t>Participation in CSIRT systems (SIM3 O-9)</a:t>
            </a:r>
            <a:endParaRPr lang="en-GB" dirty="0"/>
          </a:p>
        </p:txBody>
      </p:sp>
      <p:pic>
        <p:nvPicPr>
          <p:cNvPr id="5" name="Picture 4">
            <a:extLst>
              <a:ext uri="{FF2B5EF4-FFF2-40B4-BE49-F238E27FC236}">
                <a16:creationId xmlns:a16="http://schemas.microsoft.com/office/drawing/2014/main" id="{28DD9BFD-A5F8-1540-961D-11A1FE7822B6}"/>
              </a:ext>
            </a:extLst>
          </p:cNvPr>
          <p:cNvPicPr>
            <a:picLocks noChangeAspect="1"/>
          </p:cNvPicPr>
          <p:nvPr/>
        </p:nvPicPr>
        <p:blipFill>
          <a:blip r:embed="rId3"/>
          <a:stretch>
            <a:fillRect/>
          </a:stretch>
        </p:blipFill>
        <p:spPr>
          <a:xfrm>
            <a:off x="129016" y="968903"/>
            <a:ext cx="8890805" cy="4473186"/>
          </a:xfrm>
          <a:prstGeom prst="rect">
            <a:avLst/>
          </a:prstGeom>
        </p:spPr>
      </p:pic>
      <p:pic>
        <p:nvPicPr>
          <p:cNvPr id="7" name="Picture 6">
            <a:extLst>
              <a:ext uri="{FF2B5EF4-FFF2-40B4-BE49-F238E27FC236}">
                <a16:creationId xmlns:a16="http://schemas.microsoft.com/office/drawing/2014/main" id="{DF4EC7BD-ABB0-3B46-83B0-2CC6DFDE8F0C}"/>
              </a:ext>
            </a:extLst>
          </p:cNvPr>
          <p:cNvPicPr>
            <a:picLocks noChangeAspect="1"/>
          </p:cNvPicPr>
          <p:nvPr/>
        </p:nvPicPr>
        <p:blipFill>
          <a:blip r:embed="rId4">
            <a:alphaModFix amt="75000"/>
            <a:extLst>
              <a:ext uri="{28A0092B-C50C-407E-A947-70E740481C1C}">
                <a14:useLocalDpi xmlns:a14="http://schemas.microsoft.com/office/drawing/2010/main"/>
              </a:ext>
            </a:extLst>
          </a:blip>
          <a:stretch>
            <a:fillRect/>
          </a:stretch>
        </p:blipFill>
        <p:spPr>
          <a:xfrm>
            <a:off x="1298588" y="4257675"/>
            <a:ext cx="1377491" cy="826495"/>
          </a:xfrm>
          <a:prstGeom prst="rect">
            <a:avLst/>
          </a:prstGeom>
        </p:spPr>
      </p:pic>
      <p:pic>
        <p:nvPicPr>
          <p:cNvPr id="8" name="Picture 7">
            <a:extLst>
              <a:ext uri="{FF2B5EF4-FFF2-40B4-BE49-F238E27FC236}">
                <a16:creationId xmlns:a16="http://schemas.microsoft.com/office/drawing/2014/main" id="{7A70BB25-3605-F446-8F4C-08B755F943A4}"/>
              </a:ext>
            </a:extLst>
          </p:cNvPr>
          <p:cNvPicPr>
            <a:picLocks noChangeAspect="1"/>
          </p:cNvPicPr>
          <p:nvPr/>
        </p:nvPicPr>
        <p:blipFill>
          <a:blip r:embed="rId5"/>
          <a:stretch>
            <a:fillRect/>
          </a:stretch>
        </p:blipFill>
        <p:spPr>
          <a:xfrm>
            <a:off x="3879046" y="4383272"/>
            <a:ext cx="421417" cy="488843"/>
          </a:xfrm>
          <a:prstGeom prst="rect">
            <a:avLst/>
          </a:prstGeom>
        </p:spPr>
      </p:pic>
      <p:pic>
        <p:nvPicPr>
          <p:cNvPr id="9" name="Picture 8">
            <a:extLst>
              <a:ext uri="{FF2B5EF4-FFF2-40B4-BE49-F238E27FC236}">
                <a16:creationId xmlns:a16="http://schemas.microsoft.com/office/drawing/2014/main" id="{B9688D88-BF9A-8D45-B8AC-89F1282AECFA}"/>
              </a:ext>
            </a:extLst>
          </p:cNvPr>
          <p:cNvPicPr>
            <a:picLocks noChangeAspect="1"/>
          </p:cNvPicPr>
          <p:nvPr/>
        </p:nvPicPr>
        <p:blipFill>
          <a:blip r:embed="rId6"/>
          <a:stretch>
            <a:fillRect/>
          </a:stretch>
        </p:blipFill>
        <p:spPr>
          <a:xfrm>
            <a:off x="6130016" y="4398484"/>
            <a:ext cx="756558" cy="395873"/>
          </a:xfrm>
          <a:prstGeom prst="rect">
            <a:avLst/>
          </a:prstGeom>
        </p:spPr>
      </p:pic>
      <p:pic>
        <p:nvPicPr>
          <p:cNvPr id="10" name="Picture 9">
            <a:extLst>
              <a:ext uri="{FF2B5EF4-FFF2-40B4-BE49-F238E27FC236}">
                <a16:creationId xmlns:a16="http://schemas.microsoft.com/office/drawing/2014/main" id="{A3C1AA9A-ED0D-774C-B5D8-0B86F93A4294}"/>
              </a:ext>
            </a:extLst>
          </p:cNvPr>
          <p:cNvPicPr>
            <a:picLocks noChangeAspect="1"/>
          </p:cNvPicPr>
          <p:nvPr/>
        </p:nvPicPr>
        <p:blipFill>
          <a:blip r:embed="rId7" cstate="screen">
            <a:alphaModFix amt="75000"/>
            <a:extLst>
              <a:ext uri="{28A0092B-C50C-407E-A947-70E740481C1C}">
                <a14:useLocalDpi xmlns:a14="http://schemas.microsoft.com/office/drawing/2010/main"/>
              </a:ext>
            </a:extLst>
          </a:blip>
          <a:stretch>
            <a:fillRect/>
          </a:stretch>
        </p:blipFill>
        <p:spPr>
          <a:xfrm>
            <a:off x="7752083" y="2614612"/>
            <a:ext cx="1224873" cy="441523"/>
          </a:xfrm>
          <a:prstGeom prst="rect">
            <a:avLst/>
          </a:prstGeom>
        </p:spPr>
      </p:pic>
      <p:pic>
        <p:nvPicPr>
          <p:cNvPr id="12" name="Picture 11">
            <a:extLst>
              <a:ext uri="{FF2B5EF4-FFF2-40B4-BE49-F238E27FC236}">
                <a16:creationId xmlns:a16="http://schemas.microsoft.com/office/drawing/2014/main" id="{EBE785C9-3E86-FB41-96FC-19FBCE114962}"/>
              </a:ext>
            </a:extLst>
          </p:cNvPr>
          <p:cNvPicPr>
            <a:picLocks noChangeAspect="1"/>
          </p:cNvPicPr>
          <p:nvPr/>
        </p:nvPicPr>
        <p:blipFill>
          <a:blip r:embed="rId8">
            <a:alphaModFix amt="75000"/>
            <a:extLst>
              <a:ext uri="{28A0092B-C50C-407E-A947-70E740481C1C}">
                <a14:useLocalDpi xmlns:a14="http://schemas.microsoft.com/office/drawing/2010/main"/>
              </a:ext>
            </a:extLst>
          </a:blip>
          <a:stretch>
            <a:fillRect/>
          </a:stretch>
        </p:blipFill>
        <p:spPr>
          <a:xfrm>
            <a:off x="4455479" y="2507630"/>
            <a:ext cx="902794" cy="438351"/>
          </a:xfrm>
          <a:prstGeom prst="rect">
            <a:avLst/>
          </a:prstGeom>
        </p:spPr>
      </p:pic>
      <p:pic>
        <p:nvPicPr>
          <p:cNvPr id="14" name="Picture 13">
            <a:extLst>
              <a:ext uri="{FF2B5EF4-FFF2-40B4-BE49-F238E27FC236}">
                <a16:creationId xmlns:a16="http://schemas.microsoft.com/office/drawing/2014/main" id="{310A3456-4A40-A141-8597-B3994F223E44}"/>
              </a:ext>
            </a:extLst>
          </p:cNvPr>
          <p:cNvPicPr>
            <a:picLocks noChangeAspect="1"/>
          </p:cNvPicPr>
          <p:nvPr/>
        </p:nvPicPr>
        <p:blipFill>
          <a:blip r:embed="rId9" cstate="print">
            <a:alphaModFix amt="75000"/>
            <a:extLst>
              <a:ext uri="{28A0092B-C50C-407E-A947-70E740481C1C}">
                <a14:useLocalDpi xmlns:a14="http://schemas.microsoft.com/office/drawing/2010/main"/>
              </a:ext>
            </a:extLst>
          </a:blip>
          <a:stretch>
            <a:fillRect/>
          </a:stretch>
        </p:blipFill>
        <p:spPr>
          <a:xfrm>
            <a:off x="5104152" y="3001142"/>
            <a:ext cx="720310" cy="725080"/>
          </a:xfrm>
          <a:prstGeom prst="rect">
            <a:avLst/>
          </a:prstGeom>
        </p:spPr>
      </p:pic>
      <p:pic>
        <p:nvPicPr>
          <p:cNvPr id="16" name="Picture 15">
            <a:extLst>
              <a:ext uri="{FF2B5EF4-FFF2-40B4-BE49-F238E27FC236}">
                <a16:creationId xmlns:a16="http://schemas.microsoft.com/office/drawing/2014/main" id="{2F65ED4E-3793-FD4F-AA03-DCE96B25E8E5}"/>
              </a:ext>
            </a:extLst>
          </p:cNvPr>
          <p:cNvPicPr>
            <a:picLocks noChangeAspect="1"/>
          </p:cNvPicPr>
          <p:nvPr/>
        </p:nvPicPr>
        <p:blipFill>
          <a:blip r:embed="rId10" cstate="print">
            <a:alphaModFix amt="75000"/>
            <a:extLst>
              <a:ext uri="{28A0092B-C50C-407E-A947-70E740481C1C}">
                <a14:useLocalDpi xmlns:a14="http://schemas.microsoft.com/office/drawing/2010/main"/>
              </a:ext>
            </a:extLst>
          </a:blip>
          <a:stretch>
            <a:fillRect/>
          </a:stretch>
        </p:blipFill>
        <p:spPr>
          <a:xfrm>
            <a:off x="2518910" y="3547095"/>
            <a:ext cx="1302984" cy="358254"/>
          </a:xfrm>
          <a:prstGeom prst="rect">
            <a:avLst/>
          </a:prstGeom>
        </p:spPr>
      </p:pic>
      <p:pic>
        <p:nvPicPr>
          <p:cNvPr id="17" name="Picture 16">
            <a:extLst>
              <a:ext uri="{FF2B5EF4-FFF2-40B4-BE49-F238E27FC236}">
                <a16:creationId xmlns:a16="http://schemas.microsoft.com/office/drawing/2014/main" id="{57F0F348-44CC-B041-8D8B-A93E9E83F983}"/>
              </a:ext>
            </a:extLst>
          </p:cNvPr>
          <p:cNvPicPr>
            <a:picLocks noChangeAspect="1"/>
          </p:cNvPicPr>
          <p:nvPr/>
        </p:nvPicPr>
        <p:blipFill>
          <a:blip r:embed="rId11" cstate="print">
            <a:alphaModFix amt="75000"/>
            <a:extLst>
              <a:ext uri="{28A0092B-C50C-407E-A947-70E740481C1C}">
                <a14:useLocalDpi xmlns:a14="http://schemas.microsoft.com/office/drawing/2010/main"/>
              </a:ext>
            </a:extLst>
          </a:blip>
          <a:stretch>
            <a:fillRect/>
          </a:stretch>
        </p:blipFill>
        <p:spPr>
          <a:xfrm>
            <a:off x="1298588" y="2896762"/>
            <a:ext cx="1763253" cy="408119"/>
          </a:xfrm>
          <a:prstGeom prst="rect">
            <a:avLst/>
          </a:prstGeom>
        </p:spPr>
      </p:pic>
      <p:pic>
        <p:nvPicPr>
          <p:cNvPr id="18" name="Picture 17">
            <a:extLst>
              <a:ext uri="{FF2B5EF4-FFF2-40B4-BE49-F238E27FC236}">
                <a16:creationId xmlns:a16="http://schemas.microsoft.com/office/drawing/2014/main" id="{C2A8A402-CAD5-FF48-92FF-E8D1A02A2208}"/>
              </a:ext>
            </a:extLst>
          </p:cNvPr>
          <p:cNvPicPr>
            <a:picLocks noChangeAspect="1"/>
          </p:cNvPicPr>
          <p:nvPr/>
        </p:nvPicPr>
        <p:blipFill>
          <a:blip r:embed="rId12">
            <a:alphaModFix/>
          </a:blip>
          <a:stretch>
            <a:fillRect/>
          </a:stretch>
        </p:blipFill>
        <p:spPr>
          <a:xfrm>
            <a:off x="5263371" y="2071688"/>
            <a:ext cx="1023129" cy="435942"/>
          </a:xfrm>
          <a:prstGeom prst="rect">
            <a:avLst/>
          </a:prstGeom>
        </p:spPr>
      </p:pic>
      <p:pic>
        <p:nvPicPr>
          <p:cNvPr id="19" name="Picture 18">
            <a:extLst>
              <a:ext uri="{FF2B5EF4-FFF2-40B4-BE49-F238E27FC236}">
                <a16:creationId xmlns:a16="http://schemas.microsoft.com/office/drawing/2014/main" id="{F59E3910-5EC6-6548-AE78-5645E480DCE9}"/>
              </a:ext>
            </a:extLst>
          </p:cNvPr>
          <p:cNvPicPr>
            <a:picLocks noChangeAspect="1"/>
          </p:cNvPicPr>
          <p:nvPr/>
        </p:nvPicPr>
        <p:blipFill>
          <a:blip r:embed="rId13" cstate="print">
            <a:alphaModFix amt="75000"/>
            <a:extLst>
              <a:ext uri="{28A0092B-C50C-407E-A947-70E740481C1C}">
                <a14:useLocalDpi xmlns:a14="http://schemas.microsoft.com/office/drawing/2010/main"/>
              </a:ext>
            </a:extLst>
          </a:blip>
          <a:stretch>
            <a:fillRect/>
          </a:stretch>
        </p:blipFill>
        <p:spPr>
          <a:xfrm>
            <a:off x="4143374" y="1261898"/>
            <a:ext cx="1264067" cy="541743"/>
          </a:xfrm>
          <a:prstGeom prst="rect">
            <a:avLst/>
          </a:prstGeom>
        </p:spPr>
      </p:pic>
      <p:sp>
        <p:nvSpPr>
          <p:cNvPr id="20" name="TextBox 19">
            <a:extLst>
              <a:ext uri="{FF2B5EF4-FFF2-40B4-BE49-F238E27FC236}">
                <a16:creationId xmlns:a16="http://schemas.microsoft.com/office/drawing/2014/main" id="{5C4DCB20-EAE8-2041-9FB2-778B1378E800}"/>
              </a:ext>
            </a:extLst>
          </p:cNvPr>
          <p:cNvSpPr txBox="1"/>
          <p:nvPr/>
        </p:nvSpPr>
        <p:spPr>
          <a:xfrm>
            <a:off x="407353" y="4314827"/>
            <a:ext cx="768800" cy="523220"/>
          </a:xfrm>
          <a:prstGeom prst="rect">
            <a:avLst/>
          </a:prstGeom>
          <a:noFill/>
        </p:spPr>
        <p:txBody>
          <a:bodyPr wrap="none" rtlCol="0">
            <a:spAutoFit/>
          </a:bodyPr>
          <a:lstStyle/>
          <a:p>
            <a:r>
              <a:rPr lang="en-GB" sz="1400" b="1" dirty="0">
                <a:solidFill>
                  <a:schemeClr val="bg1"/>
                </a:solidFill>
              </a:rPr>
              <a:t>Global </a:t>
            </a:r>
            <a:br>
              <a:rPr lang="en-GB" sz="1400" b="1" dirty="0">
                <a:solidFill>
                  <a:schemeClr val="bg1"/>
                </a:solidFill>
              </a:rPr>
            </a:br>
            <a:r>
              <a:rPr lang="en-GB" sz="1400" b="1" dirty="0">
                <a:solidFill>
                  <a:schemeClr val="bg1"/>
                </a:solidFill>
              </a:rPr>
              <a:t>level </a:t>
            </a:r>
            <a:r>
              <a:rPr lang="en-GB" sz="1400" b="1" dirty="0">
                <a:solidFill>
                  <a:schemeClr val="bg1"/>
                </a:solidFill>
                <a:sym typeface="Wingdings" pitchFamily="2" charset="2"/>
              </a:rPr>
              <a:t></a:t>
            </a:r>
            <a:endParaRPr lang="en-GB" sz="1400" b="1" dirty="0">
              <a:solidFill>
                <a:schemeClr val="bg1"/>
              </a:solidFill>
            </a:endParaRPr>
          </a:p>
        </p:txBody>
      </p:sp>
    </p:spTree>
    <p:extLst>
      <p:ext uri="{BB962C8B-B14F-4D97-AF65-F5344CB8AC3E}">
        <p14:creationId xmlns:p14="http://schemas.microsoft.com/office/powerpoint/2010/main" val="17121688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259644" y="1149765"/>
            <a:ext cx="8782755" cy="3162591"/>
          </a:xfrm>
        </p:spPr>
        <p:txBody>
          <a:bodyPr>
            <a:normAutofit/>
          </a:bodyPr>
          <a:lstStyle/>
          <a:p>
            <a:pPr marL="0" indent="0">
              <a:buNone/>
            </a:pPr>
            <a:r>
              <a:rPr lang="en-US" dirty="0"/>
              <a:t>Write a charter (</a:t>
            </a:r>
            <a:r>
              <a:rPr lang="en-US" dirty="0" err="1"/>
              <a:t>organisational</a:t>
            </a:r>
            <a:r>
              <a:rPr lang="en-US" dirty="0"/>
              <a:t> framework) for your CSIRT </a:t>
            </a:r>
          </a:p>
          <a:p>
            <a:pPr>
              <a:lnSpc>
                <a:spcPct val="100000"/>
              </a:lnSpc>
            </a:pPr>
            <a:r>
              <a:rPr lang="en-US" dirty="0"/>
              <a:t>Essential to clearly define your CSIRT and prevent discussions when incidents happen</a:t>
            </a:r>
          </a:p>
          <a:p>
            <a:pPr>
              <a:lnSpc>
                <a:spcPct val="100000"/>
              </a:lnSpc>
            </a:pPr>
            <a:r>
              <a:rPr lang="en-US" dirty="0"/>
              <a:t>High level description</a:t>
            </a:r>
          </a:p>
          <a:p>
            <a:pPr lvl="1">
              <a:lnSpc>
                <a:spcPct val="100000"/>
              </a:lnSpc>
            </a:pPr>
            <a:r>
              <a:rPr lang="en-US" dirty="0"/>
              <a:t>Mandate, constituency, authority, responsibility, services, structure &amp; place of team</a:t>
            </a:r>
          </a:p>
          <a:p>
            <a:pPr>
              <a:lnSpc>
                <a:spcPct val="100000"/>
              </a:lnSpc>
            </a:pPr>
            <a:r>
              <a:rPr lang="en-US" dirty="0"/>
              <a:t>“CSIRT Handbook” is good background material : </a:t>
            </a:r>
            <a:br>
              <a:rPr lang="en-US" dirty="0"/>
            </a:br>
            <a:r>
              <a:rPr lang="en-US" sz="1600" dirty="0">
                <a:hlinkClick r:id="rId3"/>
              </a:rPr>
              <a:t>https://insights.sei.cmu.edu/library/handbook-for-computer-security-incident-response-teams-csirts/</a:t>
            </a:r>
            <a:r>
              <a:rPr lang="en-US" sz="1600" dirty="0"/>
              <a:t> </a:t>
            </a:r>
            <a:r>
              <a:rPr lang="en-US" sz="1750" dirty="0"/>
              <a:t> </a:t>
            </a:r>
          </a:p>
          <a:p>
            <a:pPr>
              <a:lnSpc>
                <a:spcPct val="100000"/>
              </a:lnSpc>
            </a:pPr>
            <a:r>
              <a:rPr lang="en-US" dirty="0"/>
              <a:t>Example NCSC-NL :</a:t>
            </a:r>
            <a:r>
              <a:rPr lang="en-US" sz="1750" dirty="0"/>
              <a:t> </a:t>
            </a:r>
            <a:br>
              <a:rPr lang="en-US" sz="1750" dirty="0"/>
            </a:br>
            <a:r>
              <a:rPr lang="en-US" sz="1600" dirty="0">
                <a:hlinkClick r:id="rId4"/>
              </a:rPr>
              <a:t>https://english.ncsc.nl/publications/publications/2019/juli/02/operational-framework-and-rfc2350</a:t>
            </a:r>
            <a:r>
              <a:rPr lang="en-US" sz="1600" dirty="0"/>
              <a:t> </a:t>
            </a:r>
            <a:endParaRPr lang="en-US" dirty="0"/>
          </a:p>
          <a:p>
            <a:pPr marL="0" indent="0">
              <a:buNone/>
            </a:pPr>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43</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CSIRT charter (SIM3 O-10)</a:t>
            </a:r>
          </a:p>
        </p:txBody>
      </p:sp>
    </p:spTree>
    <p:extLst>
      <p:ext uri="{BB962C8B-B14F-4D97-AF65-F5344CB8AC3E}">
        <p14:creationId xmlns:p14="http://schemas.microsoft.com/office/powerpoint/2010/main" val="16150141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58DDD73-9DEB-104B-B986-497AD3F38969}"/>
              </a:ext>
            </a:extLst>
          </p:cNvPr>
          <p:cNvSpPr>
            <a:spLocks noGrp="1"/>
          </p:cNvSpPr>
          <p:nvPr>
            <p:ph type="sldNum" sz="quarter" idx="4"/>
          </p:nvPr>
        </p:nvSpPr>
        <p:spPr/>
        <p:txBody>
          <a:bodyPr/>
          <a:lstStyle/>
          <a:p>
            <a:fld id="{9E7CA0F2-EE66-4F60-8C00-E0BE38E7AEC5}" type="slidenum">
              <a:rPr lang="en-GB" smtClean="0"/>
              <a:pPr/>
              <a:t>44</a:t>
            </a:fld>
            <a:endParaRPr lang="en-GB" dirty="0"/>
          </a:p>
        </p:txBody>
      </p:sp>
      <p:sp>
        <p:nvSpPr>
          <p:cNvPr id="4" name="Title 3">
            <a:extLst>
              <a:ext uri="{FF2B5EF4-FFF2-40B4-BE49-F238E27FC236}">
                <a16:creationId xmlns:a16="http://schemas.microsoft.com/office/drawing/2014/main" id="{7CE25D6F-58AA-2C40-9C2E-012B12933DE8}"/>
              </a:ext>
            </a:extLst>
          </p:cNvPr>
          <p:cNvSpPr>
            <a:spLocks noGrp="1"/>
          </p:cNvSpPr>
          <p:nvPr>
            <p:ph type="title"/>
          </p:nvPr>
        </p:nvSpPr>
        <p:spPr/>
        <p:txBody>
          <a:bodyPr/>
          <a:lstStyle/>
          <a:p>
            <a:r>
              <a:rPr lang="en-GB" dirty="0"/>
              <a:t>Charter </a:t>
            </a:r>
            <a:r>
              <a:rPr lang="en-GB" dirty="0" err="1"/>
              <a:t>ctd</a:t>
            </a:r>
            <a:r>
              <a:rPr lang="en-GB" dirty="0"/>
              <a:t> : structure of team</a:t>
            </a:r>
          </a:p>
        </p:txBody>
      </p:sp>
      <p:graphicFrame>
        <p:nvGraphicFramePr>
          <p:cNvPr id="8" name="Content Placeholder 5">
            <a:extLst>
              <a:ext uri="{FF2B5EF4-FFF2-40B4-BE49-F238E27FC236}">
                <a16:creationId xmlns:a16="http://schemas.microsoft.com/office/drawing/2014/main" id="{1D2A8D17-74DA-5F47-A889-98836B51D680}"/>
              </a:ext>
            </a:extLst>
          </p:cNvPr>
          <p:cNvGraphicFramePr>
            <a:graphicFrameLocks noGrp="1"/>
          </p:cNvGraphicFramePr>
          <p:nvPr>
            <p:ph idx="1"/>
            <p:extLst>
              <p:ext uri="{D42A27DB-BD31-4B8C-83A1-F6EECF244321}">
                <p14:modId xmlns:p14="http://schemas.microsoft.com/office/powerpoint/2010/main" val="627983930"/>
              </p:ext>
            </p:extLst>
          </p:nvPr>
        </p:nvGraphicFramePr>
        <p:xfrm>
          <a:off x="350201" y="1117601"/>
          <a:ext cx="8439238" cy="36234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293469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p:txBody>
          <a:bodyPr>
            <a:normAutofit/>
          </a:bodyPr>
          <a:lstStyle/>
          <a:p>
            <a:pPr marL="0" indent="0">
              <a:buNone/>
            </a:pPr>
            <a:r>
              <a:rPr lang="en-US" dirty="0"/>
              <a:t>Most common : part of IT department</a:t>
            </a:r>
          </a:p>
          <a:p>
            <a:pPr lvl="1"/>
            <a:r>
              <a:rPr lang="en-US" dirty="0"/>
              <a:t>Remember : CSIRT is a spaceship</a:t>
            </a:r>
          </a:p>
          <a:p>
            <a:pPr lvl="1"/>
            <a:r>
              <a:rPr lang="en-US" dirty="0"/>
              <a:t>Mission and authority must be anchored at highest governance level</a:t>
            </a:r>
          </a:p>
          <a:p>
            <a:pPr lvl="1"/>
            <a:r>
              <a:rPr lang="en-US" dirty="0"/>
              <a:t>Ensure good working relationships &amp; direct escalations with :</a:t>
            </a:r>
          </a:p>
          <a:p>
            <a:pPr lvl="2"/>
            <a:r>
              <a:rPr lang="en-US" dirty="0"/>
              <a:t>Your constituents, through established contacts in all entities of the constituency</a:t>
            </a:r>
          </a:p>
          <a:p>
            <a:pPr lvl="2"/>
            <a:r>
              <a:rPr lang="en-US" dirty="0"/>
              <a:t>Line management (your boss)</a:t>
            </a:r>
          </a:p>
          <a:p>
            <a:pPr lvl="2"/>
            <a:r>
              <a:rPr lang="en-US" dirty="0"/>
              <a:t>Highest governance level e.g. through CISO</a:t>
            </a:r>
          </a:p>
          <a:p>
            <a:pPr lvl="2"/>
            <a:r>
              <a:rPr lang="en-US" dirty="0"/>
              <a:t>PR staff (press contacts)</a:t>
            </a:r>
          </a:p>
          <a:p>
            <a:pPr lvl="2"/>
            <a:r>
              <a:rPr lang="en-US" dirty="0"/>
              <a:t>Legal department &amp; privacy officer</a:t>
            </a:r>
          </a:p>
          <a:p>
            <a:pPr marL="0" indent="0">
              <a:buNone/>
            </a:pPr>
            <a:r>
              <a:rPr lang="en-US" dirty="0"/>
              <a:t>Sometimes : </a:t>
            </a:r>
            <a:r>
              <a:rPr lang="en-US" dirty="0" err="1"/>
              <a:t>organisation</a:t>
            </a:r>
            <a:r>
              <a:rPr lang="en-US" dirty="0"/>
              <a:t> support function</a:t>
            </a:r>
          </a:p>
          <a:p>
            <a:pPr lvl="1"/>
            <a:r>
              <a:rPr lang="en-US" dirty="0"/>
              <a:t>Great place to be for mandate, authority and escalations</a:t>
            </a:r>
          </a:p>
          <a:p>
            <a:pPr lvl="1"/>
            <a:r>
              <a:rPr lang="en-US" dirty="0"/>
              <a:t>But: leave your ivory tower !</a:t>
            </a:r>
          </a:p>
          <a:p>
            <a:pPr marL="0" indent="0">
              <a:buNone/>
            </a:pPr>
            <a:endParaRPr lang="en-US"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45</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normAutofit/>
          </a:bodyPr>
          <a:lstStyle/>
          <a:p>
            <a:r>
              <a:rPr lang="en-US" dirty="0"/>
              <a:t>Charter </a:t>
            </a:r>
            <a:r>
              <a:rPr lang="en-US" dirty="0" err="1"/>
              <a:t>ctd</a:t>
            </a:r>
            <a:r>
              <a:rPr lang="en-US" dirty="0"/>
              <a:t> : place of team in </a:t>
            </a:r>
            <a:r>
              <a:rPr lang="en-US" dirty="0" err="1"/>
              <a:t>organisation</a:t>
            </a:r>
            <a:endParaRPr lang="en-GB" dirty="0"/>
          </a:p>
        </p:txBody>
      </p:sp>
    </p:spTree>
    <p:extLst>
      <p:ext uri="{BB962C8B-B14F-4D97-AF65-F5344CB8AC3E}">
        <p14:creationId xmlns:p14="http://schemas.microsoft.com/office/powerpoint/2010/main" val="40107317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E234882-372D-9E40-8840-3516F063546D}"/>
              </a:ext>
            </a:extLst>
          </p:cNvPr>
          <p:cNvSpPr>
            <a:spLocks noGrp="1"/>
          </p:cNvSpPr>
          <p:nvPr>
            <p:ph type="sldNum" sz="quarter" idx="4"/>
          </p:nvPr>
        </p:nvSpPr>
        <p:spPr/>
        <p:txBody>
          <a:bodyPr/>
          <a:lstStyle/>
          <a:p>
            <a:fld id="{9E7CA0F2-EE66-4F60-8C00-E0BE38E7AEC5}" type="slidenum">
              <a:rPr lang="en-GB" smtClean="0"/>
              <a:pPr/>
              <a:t>46</a:t>
            </a:fld>
            <a:endParaRPr lang="en-GB" dirty="0"/>
          </a:p>
        </p:txBody>
      </p:sp>
      <p:sp>
        <p:nvSpPr>
          <p:cNvPr id="4" name="Title 3">
            <a:extLst>
              <a:ext uri="{FF2B5EF4-FFF2-40B4-BE49-F238E27FC236}">
                <a16:creationId xmlns:a16="http://schemas.microsoft.com/office/drawing/2014/main" id="{74ABAD3B-7A5B-A349-8FBF-63E3597FC7F5}"/>
              </a:ext>
            </a:extLst>
          </p:cNvPr>
          <p:cNvSpPr>
            <a:spLocks noGrp="1"/>
          </p:cNvSpPr>
          <p:nvPr>
            <p:ph type="title"/>
          </p:nvPr>
        </p:nvSpPr>
        <p:spPr/>
        <p:txBody>
          <a:bodyPr/>
          <a:lstStyle/>
          <a:p>
            <a:r>
              <a:rPr lang="en-GB" dirty="0"/>
              <a:t>Charter example </a:t>
            </a:r>
            <a:r>
              <a:rPr lang="en-GB" dirty="0" err="1"/>
              <a:t>ToC</a:t>
            </a:r>
            <a:endParaRPr lang="en-GB" dirty="0"/>
          </a:p>
        </p:txBody>
      </p:sp>
      <p:pic>
        <p:nvPicPr>
          <p:cNvPr id="5" name="Picture 4">
            <a:extLst>
              <a:ext uri="{FF2B5EF4-FFF2-40B4-BE49-F238E27FC236}">
                <a16:creationId xmlns:a16="http://schemas.microsoft.com/office/drawing/2014/main" id="{83331A39-58CE-5A40-861F-FD3532C672F9}"/>
              </a:ext>
            </a:extLst>
          </p:cNvPr>
          <p:cNvPicPr>
            <a:picLocks noChangeAspect="1"/>
          </p:cNvPicPr>
          <p:nvPr/>
        </p:nvPicPr>
        <p:blipFill>
          <a:blip r:embed="rId3"/>
          <a:stretch>
            <a:fillRect/>
          </a:stretch>
        </p:blipFill>
        <p:spPr>
          <a:xfrm>
            <a:off x="1458501" y="0"/>
            <a:ext cx="6226998" cy="5143500"/>
          </a:xfrm>
          <a:prstGeom prst="rect">
            <a:avLst/>
          </a:prstGeom>
        </p:spPr>
      </p:pic>
      <p:sp>
        <p:nvSpPr>
          <p:cNvPr id="6" name="TextBox 5">
            <a:extLst>
              <a:ext uri="{FF2B5EF4-FFF2-40B4-BE49-F238E27FC236}">
                <a16:creationId xmlns:a16="http://schemas.microsoft.com/office/drawing/2014/main" id="{56977FE8-5916-E74B-BAD2-AED13C523B8E}"/>
              </a:ext>
            </a:extLst>
          </p:cNvPr>
          <p:cNvSpPr txBox="1"/>
          <p:nvPr/>
        </p:nvSpPr>
        <p:spPr>
          <a:xfrm>
            <a:off x="259645" y="176718"/>
            <a:ext cx="1090298" cy="1015663"/>
          </a:xfrm>
          <a:prstGeom prst="rect">
            <a:avLst/>
          </a:prstGeom>
          <a:noFill/>
        </p:spPr>
        <p:txBody>
          <a:bodyPr wrap="none" rtlCol="0">
            <a:spAutoFit/>
          </a:bodyPr>
          <a:lstStyle/>
          <a:p>
            <a:r>
              <a:rPr lang="en-GB" sz="2000" b="1" dirty="0"/>
              <a:t>Charter</a:t>
            </a:r>
            <a:br>
              <a:rPr lang="en-GB" sz="2000" b="1" dirty="0"/>
            </a:br>
            <a:r>
              <a:rPr lang="en-GB" sz="2000" b="1" dirty="0"/>
              <a:t>example</a:t>
            </a:r>
          </a:p>
          <a:p>
            <a:r>
              <a:rPr lang="en-GB" sz="2000" b="1" dirty="0" err="1"/>
              <a:t>ToC</a:t>
            </a:r>
            <a:endParaRPr lang="en-GB" sz="2000" b="1" dirty="0"/>
          </a:p>
        </p:txBody>
      </p:sp>
    </p:spTree>
    <p:extLst>
      <p:ext uri="{BB962C8B-B14F-4D97-AF65-F5344CB8AC3E}">
        <p14:creationId xmlns:p14="http://schemas.microsoft.com/office/powerpoint/2010/main" val="42776895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B7148F-2598-0D4E-B65F-227F3B4BDB66}"/>
              </a:ext>
            </a:extLst>
          </p:cNvPr>
          <p:cNvSpPr>
            <a:spLocks noGrp="1"/>
          </p:cNvSpPr>
          <p:nvPr>
            <p:ph idx="1"/>
          </p:nvPr>
        </p:nvSpPr>
        <p:spPr/>
        <p:txBody>
          <a:bodyPr>
            <a:normAutofit/>
          </a:bodyPr>
          <a:lstStyle/>
          <a:p>
            <a:pPr marL="0" indent="0">
              <a:buNone/>
            </a:pPr>
            <a:r>
              <a:rPr lang="en-US" dirty="0"/>
              <a:t>Typically a formal approach</a:t>
            </a:r>
          </a:p>
          <a:p>
            <a:pPr lvl="1"/>
            <a:r>
              <a:rPr lang="en-US" dirty="0"/>
              <a:t>ISO27001 </a:t>
            </a:r>
          </a:p>
          <a:p>
            <a:pPr lvl="1"/>
            <a:r>
              <a:rPr lang="en-US" dirty="0"/>
              <a:t>National standard</a:t>
            </a:r>
          </a:p>
          <a:p>
            <a:pPr lvl="1"/>
            <a:r>
              <a:rPr lang="en-US" dirty="0"/>
              <a:t>NIST Cybersecurity Framework</a:t>
            </a:r>
          </a:p>
          <a:p>
            <a:pPr lvl="1"/>
            <a:endParaRPr lang="en-US" dirty="0"/>
          </a:p>
          <a:p>
            <a:pPr marL="0" indent="0">
              <a:buNone/>
            </a:pPr>
            <a:r>
              <a:rPr lang="en-US" dirty="0"/>
              <a:t>Preferably (also) have your own CSIRT security policy</a:t>
            </a:r>
          </a:p>
          <a:p>
            <a:pPr lvl="1"/>
            <a:r>
              <a:rPr lang="en-US" dirty="0"/>
              <a:t>CSIRT has special needs</a:t>
            </a:r>
          </a:p>
          <a:p>
            <a:pPr lvl="1"/>
            <a:r>
              <a:rPr lang="en-US" dirty="0"/>
              <a:t>Testing, port scanning</a:t>
            </a:r>
          </a:p>
          <a:p>
            <a:pPr lvl="1"/>
            <a:r>
              <a:rPr lang="en-US" dirty="0"/>
              <a:t>Honeypot </a:t>
            </a:r>
          </a:p>
          <a:p>
            <a:pPr lvl="1"/>
            <a:r>
              <a:rPr lang="en-US" dirty="0"/>
              <a:t>Extra fallback facilities</a:t>
            </a:r>
          </a:p>
          <a:p>
            <a:pPr lvl="1"/>
            <a:r>
              <a:rPr lang="en-US" dirty="0"/>
              <a:t>Make sure to cover BCM !</a:t>
            </a:r>
          </a:p>
        </p:txBody>
      </p:sp>
      <p:sp>
        <p:nvSpPr>
          <p:cNvPr id="3" name="Slide Number Placeholder 2">
            <a:extLst>
              <a:ext uri="{FF2B5EF4-FFF2-40B4-BE49-F238E27FC236}">
                <a16:creationId xmlns:a16="http://schemas.microsoft.com/office/drawing/2014/main" id="{B34AEC00-8E6A-D748-AB1F-57530B4FF377}"/>
              </a:ext>
            </a:extLst>
          </p:cNvPr>
          <p:cNvSpPr>
            <a:spLocks noGrp="1"/>
          </p:cNvSpPr>
          <p:nvPr>
            <p:ph type="sldNum" sz="quarter" idx="4"/>
          </p:nvPr>
        </p:nvSpPr>
        <p:spPr/>
        <p:txBody>
          <a:bodyPr/>
          <a:lstStyle/>
          <a:p>
            <a:fld id="{9E7CA0F2-EE66-4F60-8C00-E0BE38E7AEC5}" type="slidenum">
              <a:rPr lang="en-GB" smtClean="0"/>
              <a:pPr/>
              <a:t>47</a:t>
            </a:fld>
            <a:endParaRPr lang="en-GB" dirty="0"/>
          </a:p>
        </p:txBody>
      </p:sp>
      <p:sp>
        <p:nvSpPr>
          <p:cNvPr id="4" name="Title 3">
            <a:extLst>
              <a:ext uri="{FF2B5EF4-FFF2-40B4-BE49-F238E27FC236}">
                <a16:creationId xmlns:a16="http://schemas.microsoft.com/office/drawing/2014/main" id="{E405611D-0289-D149-B88C-D0A3B0AACB61}"/>
              </a:ext>
            </a:extLst>
          </p:cNvPr>
          <p:cNvSpPr>
            <a:spLocks noGrp="1"/>
          </p:cNvSpPr>
          <p:nvPr>
            <p:ph type="title"/>
          </p:nvPr>
        </p:nvSpPr>
        <p:spPr/>
        <p:txBody>
          <a:bodyPr/>
          <a:lstStyle/>
          <a:p>
            <a:r>
              <a:rPr lang="en-US" dirty="0"/>
              <a:t>Security Policy (SIM3 O-11)</a:t>
            </a:r>
          </a:p>
        </p:txBody>
      </p:sp>
      <p:sp>
        <p:nvSpPr>
          <p:cNvPr id="6" name="TextBox 5">
            <a:extLst>
              <a:ext uri="{FF2B5EF4-FFF2-40B4-BE49-F238E27FC236}">
                <a16:creationId xmlns:a16="http://schemas.microsoft.com/office/drawing/2014/main" id="{C8115561-B4E8-1D43-B032-EC2B9ED658A2}"/>
              </a:ext>
            </a:extLst>
          </p:cNvPr>
          <p:cNvSpPr txBox="1"/>
          <p:nvPr/>
        </p:nvSpPr>
        <p:spPr>
          <a:xfrm>
            <a:off x="6347639" y="4843214"/>
            <a:ext cx="2109232" cy="276999"/>
          </a:xfrm>
          <a:prstGeom prst="rect">
            <a:avLst/>
          </a:prstGeom>
          <a:noFill/>
        </p:spPr>
        <p:txBody>
          <a:bodyPr wrap="none" rtlCol="0">
            <a:spAutoFit/>
          </a:bodyPr>
          <a:lstStyle/>
          <a:p>
            <a:pPr algn="ctr"/>
            <a:r>
              <a:rPr lang="en-IE" sz="1200" dirty="0">
                <a:solidFill>
                  <a:srgbClr val="111111"/>
                </a:solidFill>
                <a:latin typeface="-apple-system"/>
              </a:rPr>
              <a:t>Photo by </a:t>
            </a:r>
            <a:r>
              <a:rPr lang="en-IE" sz="1200" dirty="0">
                <a:solidFill>
                  <a:srgbClr val="999999"/>
                </a:solidFill>
                <a:latin typeface="-apple-system"/>
                <a:hlinkClick r:id="rId3">
                  <a:extLst>
                    <a:ext uri="{A12FA001-AC4F-418D-AE19-62706E023703}">
                      <ahyp:hlinkClr xmlns:ahyp="http://schemas.microsoft.com/office/drawing/2018/hyperlinkcolor" val="tx"/>
                    </a:ext>
                  </a:extLst>
                </a:hlinkClick>
              </a:rPr>
              <a:t>Ahsan S.</a:t>
            </a:r>
            <a:r>
              <a:rPr lang="en-IE" sz="1200" dirty="0">
                <a:solidFill>
                  <a:srgbClr val="111111"/>
                </a:solidFill>
                <a:latin typeface="-apple-system"/>
              </a:rPr>
              <a:t> on </a:t>
            </a:r>
            <a:r>
              <a:rPr lang="en-IE" sz="1200" dirty="0">
                <a:solidFill>
                  <a:srgbClr val="999999"/>
                </a:solidFill>
                <a:latin typeface="-apple-system"/>
                <a:hlinkClick r:id="rId4">
                  <a:extLst>
                    <a:ext uri="{A12FA001-AC4F-418D-AE19-62706E023703}">
                      <ahyp:hlinkClr xmlns:ahyp="http://schemas.microsoft.com/office/drawing/2018/hyperlinkcolor" val="tx"/>
                    </a:ext>
                  </a:extLst>
                </a:hlinkClick>
              </a:rPr>
              <a:t>Unsplash</a:t>
            </a:r>
            <a:endParaRPr lang="en-GB" sz="700" dirty="0"/>
          </a:p>
        </p:txBody>
      </p:sp>
      <p:pic>
        <p:nvPicPr>
          <p:cNvPr id="8" name="Picture 7">
            <a:extLst>
              <a:ext uri="{FF2B5EF4-FFF2-40B4-BE49-F238E27FC236}">
                <a16:creationId xmlns:a16="http://schemas.microsoft.com/office/drawing/2014/main" id="{4D0E8DC2-53C5-7E4B-B105-B83DD9DAEF8D}"/>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064335" y="1243408"/>
            <a:ext cx="2725104" cy="3057525"/>
          </a:xfrm>
          <a:prstGeom prst="rect">
            <a:avLst/>
          </a:prstGeom>
        </p:spPr>
      </p:pic>
    </p:spTree>
    <p:extLst>
      <p:ext uri="{BB962C8B-B14F-4D97-AF65-F5344CB8AC3E}">
        <p14:creationId xmlns:p14="http://schemas.microsoft.com/office/powerpoint/2010/main" val="10898892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r>
              <a:rPr lang="en-GB" dirty="0"/>
              <a:t>The main human/staff factors to bear in mind</a:t>
            </a:r>
          </a:p>
          <a:p>
            <a:endParaRPr lang="en-GB" dirty="0"/>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Human Factors</a:t>
            </a:r>
          </a:p>
        </p:txBody>
      </p:sp>
    </p:spTree>
    <p:extLst>
      <p:ext uri="{BB962C8B-B14F-4D97-AF65-F5344CB8AC3E}">
        <p14:creationId xmlns:p14="http://schemas.microsoft.com/office/powerpoint/2010/main" val="31769249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1BBD08-18EB-B741-999C-A03B5A5C0049}"/>
              </a:ext>
            </a:extLst>
          </p:cNvPr>
          <p:cNvSpPr>
            <a:spLocks noGrp="1"/>
          </p:cNvSpPr>
          <p:nvPr>
            <p:ph idx="1"/>
          </p:nvPr>
        </p:nvSpPr>
        <p:spPr>
          <a:xfrm>
            <a:off x="350201" y="1149764"/>
            <a:ext cx="8439238" cy="3934405"/>
          </a:xfrm>
        </p:spPr>
        <p:txBody>
          <a:bodyPr>
            <a:normAutofit/>
          </a:bodyPr>
          <a:lstStyle/>
          <a:p>
            <a:r>
              <a:rPr lang="en-GB" dirty="0"/>
              <a:t>Split into same groups of 3-4 </a:t>
            </a:r>
            <a:r>
              <a:rPr lang="en-GB" sz="2000" dirty="0"/>
              <a:t>as before</a:t>
            </a:r>
            <a:endParaRPr lang="en-GB" dirty="0"/>
          </a:p>
          <a:p>
            <a:r>
              <a:rPr lang="en-GB" dirty="0"/>
              <a:t>In each group :</a:t>
            </a:r>
          </a:p>
          <a:p>
            <a:pPr lvl="1"/>
            <a:r>
              <a:rPr lang="en-GB" dirty="0"/>
              <a:t>One member makes a few notes for wrap-up</a:t>
            </a:r>
          </a:p>
          <a:p>
            <a:pPr lvl="1"/>
            <a:r>
              <a:rPr lang="en-GB" dirty="0"/>
              <a:t>Choose </a:t>
            </a:r>
            <a:r>
              <a:rPr lang="en-GB" b="1" dirty="0"/>
              <a:t>one</a:t>
            </a:r>
            <a:r>
              <a:rPr lang="en-GB" dirty="0"/>
              <a:t> of your CSIRTs and </a:t>
            </a:r>
            <a:r>
              <a:rPr lang="en-GB" b="1" dirty="0"/>
              <a:t>discuss (= exercise purpose)</a:t>
            </a:r>
          </a:p>
          <a:p>
            <a:pPr lvl="2"/>
            <a:r>
              <a:rPr lang="en-GB" dirty="0"/>
              <a:t>What challenges do you face in meeting your requirements for staffing ? </a:t>
            </a:r>
          </a:p>
          <a:p>
            <a:pPr lvl="2"/>
            <a:r>
              <a:rPr lang="en-GB" dirty="0"/>
              <a:t>Do you know the skillset for the staff you need and have appropriate job descriptions ?</a:t>
            </a:r>
          </a:p>
          <a:p>
            <a:pPr lvl="2"/>
            <a:r>
              <a:rPr lang="en-GB" dirty="0"/>
              <a:t>Is there a policy for hiring and developing CSIRT staff ? So not just generic ?</a:t>
            </a:r>
          </a:p>
          <a:p>
            <a:pPr lvl="2"/>
            <a:r>
              <a:rPr lang="en-GB" dirty="0"/>
              <a:t>Do you have access to technical training / training budget for your staff ? </a:t>
            </a:r>
          </a:p>
          <a:p>
            <a:pPr lvl="2"/>
            <a:r>
              <a:rPr lang="en-GB" dirty="0"/>
              <a:t>Can you get apart from technical training also training in “soft skills” ?</a:t>
            </a:r>
          </a:p>
          <a:p>
            <a:r>
              <a:rPr lang="en-GB" dirty="0"/>
              <a:t>Plenary wrap-up (discuss </a:t>
            </a:r>
            <a:r>
              <a:rPr lang="en-GB" b="1" dirty="0"/>
              <a:t>only one</a:t>
            </a:r>
            <a:r>
              <a:rPr lang="en-GB" dirty="0"/>
              <a:t> highlight per group discussion)</a:t>
            </a:r>
          </a:p>
          <a:p>
            <a:endParaRPr lang="en-GB" dirty="0"/>
          </a:p>
        </p:txBody>
      </p:sp>
      <p:sp>
        <p:nvSpPr>
          <p:cNvPr id="3" name="Slide Number Placeholder 2">
            <a:extLst>
              <a:ext uri="{FF2B5EF4-FFF2-40B4-BE49-F238E27FC236}">
                <a16:creationId xmlns:a16="http://schemas.microsoft.com/office/drawing/2014/main" id="{31D7D9F6-A602-5341-9434-14E89842E9CA}"/>
              </a:ext>
            </a:extLst>
          </p:cNvPr>
          <p:cNvSpPr>
            <a:spLocks noGrp="1"/>
          </p:cNvSpPr>
          <p:nvPr>
            <p:ph type="sldNum" sz="quarter" idx="4"/>
          </p:nvPr>
        </p:nvSpPr>
        <p:spPr/>
        <p:txBody>
          <a:bodyPr/>
          <a:lstStyle/>
          <a:p>
            <a:fld id="{9E7CA0F2-EE66-4F60-8C00-E0BE38E7AEC5}" type="slidenum">
              <a:rPr lang="en-GB" smtClean="0"/>
              <a:pPr/>
              <a:t>49</a:t>
            </a:fld>
            <a:endParaRPr lang="en-GB" dirty="0"/>
          </a:p>
        </p:txBody>
      </p:sp>
      <p:sp>
        <p:nvSpPr>
          <p:cNvPr id="4" name="Title 3">
            <a:extLst>
              <a:ext uri="{FF2B5EF4-FFF2-40B4-BE49-F238E27FC236}">
                <a16:creationId xmlns:a16="http://schemas.microsoft.com/office/drawing/2014/main" id="{752E0A95-E187-DE43-AA60-E1BAAEFF5BE7}"/>
              </a:ext>
            </a:extLst>
          </p:cNvPr>
          <p:cNvSpPr>
            <a:spLocks noGrp="1"/>
          </p:cNvSpPr>
          <p:nvPr>
            <p:ph type="title"/>
          </p:nvPr>
        </p:nvSpPr>
        <p:spPr/>
        <p:txBody>
          <a:bodyPr/>
          <a:lstStyle/>
          <a:p>
            <a:r>
              <a:rPr lang="en-GB" dirty="0"/>
              <a:t>Exercise (15 minutes)</a:t>
            </a:r>
          </a:p>
        </p:txBody>
      </p:sp>
    </p:spTree>
    <p:extLst>
      <p:ext uri="{BB962C8B-B14F-4D97-AF65-F5344CB8AC3E}">
        <p14:creationId xmlns:p14="http://schemas.microsoft.com/office/powerpoint/2010/main" val="41865169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r>
              <a:rPr lang="en-GB" dirty="0"/>
              <a:t>Why incident management ?</a:t>
            </a:r>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Why CSIRT ?</a:t>
            </a:r>
          </a:p>
        </p:txBody>
      </p:sp>
    </p:spTree>
    <p:extLst>
      <p:ext uri="{BB962C8B-B14F-4D97-AF65-F5344CB8AC3E}">
        <p14:creationId xmlns:p14="http://schemas.microsoft.com/office/powerpoint/2010/main" val="102341312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17DE06-D338-7644-8A15-5F118D5110A8}"/>
              </a:ext>
            </a:extLst>
          </p:cNvPr>
          <p:cNvSpPr>
            <a:spLocks noGrp="1"/>
          </p:cNvSpPr>
          <p:nvPr>
            <p:ph idx="1"/>
          </p:nvPr>
        </p:nvSpPr>
        <p:spPr>
          <a:xfrm>
            <a:off x="350201" y="1149765"/>
            <a:ext cx="8439238" cy="3659768"/>
          </a:xfrm>
        </p:spPr>
        <p:txBody>
          <a:bodyPr>
            <a:normAutofit/>
          </a:bodyPr>
          <a:lstStyle/>
          <a:p>
            <a:pPr marL="0" indent="0">
              <a:buNone/>
            </a:pPr>
            <a:r>
              <a:rPr lang="en-GB" b="1" dirty="0">
                <a:solidFill>
                  <a:srgbClr val="FF0000"/>
                </a:solidFill>
              </a:rPr>
              <a:t>The human factor is the prime factor in the success of any CSIRT</a:t>
            </a:r>
          </a:p>
          <a:p>
            <a:pPr marL="0" indent="0">
              <a:buNone/>
            </a:pPr>
            <a:endParaRPr lang="en-GB" sz="1000" dirty="0"/>
          </a:p>
          <a:p>
            <a:pPr marL="0" indent="0">
              <a:buNone/>
            </a:pPr>
            <a:r>
              <a:rPr lang="en-GB" b="1" dirty="0">
                <a:solidFill>
                  <a:srgbClr val="FF0000"/>
                </a:solidFill>
              </a:rPr>
              <a:t>Trust is one of the key factors in successful CSIRT cooperation</a:t>
            </a:r>
          </a:p>
          <a:p>
            <a:pPr lvl="1"/>
            <a:r>
              <a:rPr lang="en-GB" b="1" dirty="0"/>
              <a:t>Y</a:t>
            </a:r>
            <a:r>
              <a:rPr lang="en-US" b="1" dirty="0"/>
              <a:t>our CSIRT takes at least a year to build trust and can lose it overnight</a:t>
            </a:r>
          </a:p>
          <a:p>
            <a:pPr lvl="1"/>
            <a:r>
              <a:rPr lang="en-US" dirty="0"/>
              <a:t>Trust is built on personal relationships, not on </a:t>
            </a:r>
            <a:r>
              <a:rPr lang="en-US" dirty="0" err="1"/>
              <a:t>organisational</a:t>
            </a:r>
            <a:r>
              <a:rPr lang="en-US" dirty="0"/>
              <a:t> ones</a:t>
            </a:r>
          </a:p>
          <a:p>
            <a:pPr lvl="1"/>
            <a:r>
              <a:rPr lang="en-US" dirty="0"/>
              <a:t>Make sure you hire people that not only you trust, but other teams will trust too (think twice about hiring ?former? </a:t>
            </a:r>
            <a:r>
              <a:rPr lang="en-US" dirty="0" err="1"/>
              <a:t>Blackhats</a:t>
            </a:r>
            <a:r>
              <a:rPr lang="en-US" dirty="0"/>
              <a:t>)</a:t>
            </a:r>
          </a:p>
          <a:p>
            <a:pPr lvl="1"/>
            <a:r>
              <a:rPr lang="en-US" dirty="0"/>
              <a:t>Use a Code-of-Conduct and discuss it with your team each year : e.g. </a:t>
            </a:r>
            <a:r>
              <a:rPr lang="en-US" sz="1600" dirty="0">
                <a:hlinkClick r:id="rId3"/>
              </a:rPr>
              <a:t>https://www.trusted-introducer.org/TI-CCoP.pdf</a:t>
            </a:r>
            <a:r>
              <a:rPr lang="en-US" sz="1600" dirty="0"/>
              <a:t>  or. </a:t>
            </a:r>
            <a:r>
              <a:rPr lang="en-US" sz="1600" dirty="0">
                <a:hlinkClick r:id="rId4"/>
              </a:rPr>
              <a:t>https://ethicsfirst.org/</a:t>
            </a:r>
            <a:r>
              <a:rPr lang="en-US" sz="1600" dirty="0"/>
              <a:t> </a:t>
            </a:r>
          </a:p>
          <a:p>
            <a:endParaRPr lang="en-GB" sz="1000" dirty="0"/>
          </a:p>
          <a:p>
            <a:pPr marL="0" indent="0">
              <a:buNone/>
            </a:pPr>
            <a:r>
              <a:rPr lang="en-GB" sz="1750" dirty="0"/>
              <a:t>TLP - Traffic Light Protocol : active knowledge and use required : </a:t>
            </a:r>
            <a:r>
              <a:rPr lang="en-GB" sz="1750" dirty="0">
                <a:hlinkClick r:id="rId5"/>
              </a:rPr>
              <a:t>https://www.first.org/tlp/</a:t>
            </a:r>
            <a:r>
              <a:rPr lang="en-GB" sz="1750" dirty="0"/>
              <a:t> </a:t>
            </a:r>
          </a:p>
          <a:p>
            <a:pPr marL="0" indent="0">
              <a:buNone/>
            </a:pPr>
            <a:endParaRPr lang="en-GB" sz="1000" dirty="0"/>
          </a:p>
          <a:p>
            <a:pPr marL="0" indent="0">
              <a:buNone/>
            </a:pPr>
            <a:endParaRPr lang="en-US" sz="1750" dirty="0"/>
          </a:p>
        </p:txBody>
      </p:sp>
      <p:sp>
        <p:nvSpPr>
          <p:cNvPr id="3" name="Slide Number Placeholder 2">
            <a:extLst>
              <a:ext uri="{FF2B5EF4-FFF2-40B4-BE49-F238E27FC236}">
                <a16:creationId xmlns:a16="http://schemas.microsoft.com/office/drawing/2014/main" id="{95D96984-5361-574B-A32A-31D871CEA0D5}"/>
              </a:ext>
            </a:extLst>
          </p:cNvPr>
          <p:cNvSpPr>
            <a:spLocks noGrp="1"/>
          </p:cNvSpPr>
          <p:nvPr>
            <p:ph type="sldNum" sz="quarter" idx="4"/>
          </p:nvPr>
        </p:nvSpPr>
        <p:spPr/>
        <p:txBody>
          <a:bodyPr/>
          <a:lstStyle/>
          <a:p>
            <a:fld id="{9E7CA0F2-EE66-4F60-8C00-E0BE38E7AEC5}" type="slidenum">
              <a:rPr lang="en-GB" smtClean="0"/>
              <a:pPr/>
              <a:t>50</a:t>
            </a:fld>
            <a:endParaRPr lang="en-GB" dirty="0"/>
          </a:p>
        </p:txBody>
      </p:sp>
      <p:sp>
        <p:nvSpPr>
          <p:cNvPr id="4" name="Title 3">
            <a:extLst>
              <a:ext uri="{FF2B5EF4-FFF2-40B4-BE49-F238E27FC236}">
                <a16:creationId xmlns:a16="http://schemas.microsoft.com/office/drawing/2014/main" id="{C0C0A8EE-52D1-9346-B46C-ACB62F194E58}"/>
              </a:ext>
            </a:extLst>
          </p:cNvPr>
          <p:cNvSpPr>
            <a:spLocks noGrp="1"/>
          </p:cNvSpPr>
          <p:nvPr>
            <p:ph type="title"/>
          </p:nvPr>
        </p:nvSpPr>
        <p:spPr/>
        <p:txBody>
          <a:bodyPr/>
          <a:lstStyle/>
          <a:p>
            <a:r>
              <a:rPr lang="en-GB" dirty="0"/>
              <a:t>Code of Conduct (SIM3 H-1) &amp; TRUST</a:t>
            </a:r>
          </a:p>
        </p:txBody>
      </p:sp>
    </p:spTree>
    <p:extLst>
      <p:ext uri="{BB962C8B-B14F-4D97-AF65-F5344CB8AC3E}">
        <p14:creationId xmlns:p14="http://schemas.microsoft.com/office/powerpoint/2010/main" val="13555187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17DE06-D338-7644-8A15-5F118D5110A8}"/>
              </a:ext>
            </a:extLst>
          </p:cNvPr>
          <p:cNvSpPr>
            <a:spLocks noGrp="1"/>
          </p:cNvSpPr>
          <p:nvPr>
            <p:ph idx="1"/>
          </p:nvPr>
        </p:nvSpPr>
        <p:spPr>
          <a:xfrm>
            <a:off x="350201" y="1149765"/>
            <a:ext cx="8439238" cy="3659768"/>
          </a:xfrm>
        </p:spPr>
        <p:txBody>
          <a:bodyPr>
            <a:normAutofit/>
          </a:bodyPr>
          <a:lstStyle/>
          <a:p>
            <a:pPr marL="0" indent="0">
              <a:buNone/>
            </a:pPr>
            <a:r>
              <a:rPr lang="en-GB" dirty="0"/>
              <a:t>Need enough team members to cover for holidays/illness</a:t>
            </a:r>
          </a:p>
          <a:p>
            <a:pPr lvl="1"/>
            <a:r>
              <a:rPr lang="en-GB" dirty="0"/>
              <a:t>SIM3 says </a:t>
            </a:r>
            <a:r>
              <a:rPr lang="en-GB" b="1" dirty="0"/>
              <a:t>minimum</a:t>
            </a:r>
            <a:r>
              <a:rPr lang="en-GB" dirty="0"/>
              <a:t> 3 (can also be part-timers)</a:t>
            </a:r>
          </a:p>
          <a:p>
            <a:pPr lvl="1"/>
            <a:r>
              <a:rPr lang="en-GB" dirty="0"/>
              <a:t>Burnt-out team members are not effective</a:t>
            </a:r>
          </a:p>
          <a:p>
            <a:pPr marL="0" indent="0">
              <a:buNone/>
            </a:pPr>
            <a:endParaRPr lang="en-GB" sz="1000" dirty="0"/>
          </a:p>
          <a:p>
            <a:pPr marL="0" indent="0">
              <a:buNone/>
            </a:pPr>
            <a:r>
              <a:rPr lang="en-US" dirty="0"/>
              <a:t>Always have a plan B (discussion)</a:t>
            </a:r>
          </a:p>
          <a:p>
            <a:pPr marL="0" indent="0">
              <a:buNone/>
            </a:pPr>
            <a:endParaRPr lang="en-US" sz="1000" dirty="0"/>
          </a:p>
          <a:p>
            <a:pPr marL="0" indent="0">
              <a:buNone/>
            </a:pPr>
            <a:r>
              <a:rPr lang="en-GB" dirty="0"/>
              <a:t>CSIRT work can be challenging – what to compensate</a:t>
            </a:r>
            <a:endParaRPr lang="en-US" sz="1000" dirty="0"/>
          </a:p>
          <a:p>
            <a:pPr lvl="1"/>
            <a:r>
              <a:rPr lang="en-GB" dirty="0">
                <a:solidFill>
                  <a:srgbClr val="1C4161"/>
                </a:solidFill>
              </a:rPr>
              <a:t>Offer appropriate rewards </a:t>
            </a:r>
          </a:p>
          <a:p>
            <a:pPr lvl="1"/>
            <a:r>
              <a:rPr lang="en-GB" dirty="0">
                <a:solidFill>
                  <a:srgbClr val="1C4161"/>
                </a:solidFill>
              </a:rPr>
              <a:t>Keep work varied</a:t>
            </a:r>
          </a:p>
          <a:p>
            <a:pPr lvl="1"/>
            <a:r>
              <a:rPr lang="en-GB" dirty="0">
                <a:solidFill>
                  <a:srgbClr val="1C4161"/>
                </a:solidFill>
              </a:rPr>
              <a:t>Budget for trainings</a:t>
            </a:r>
          </a:p>
          <a:p>
            <a:pPr lvl="1"/>
            <a:r>
              <a:rPr lang="en-GB" dirty="0">
                <a:solidFill>
                  <a:srgbClr val="1C4161"/>
                </a:solidFill>
              </a:rPr>
              <a:t>Let staff attend events</a:t>
            </a:r>
          </a:p>
          <a:p>
            <a:pPr lvl="1"/>
            <a:endParaRPr lang="en-GB" dirty="0"/>
          </a:p>
        </p:txBody>
      </p:sp>
      <p:sp>
        <p:nvSpPr>
          <p:cNvPr id="3" name="Slide Number Placeholder 2">
            <a:extLst>
              <a:ext uri="{FF2B5EF4-FFF2-40B4-BE49-F238E27FC236}">
                <a16:creationId xmlns:a16="http://schemas.microsoft.com/office/drawing/2014/main" id="{95D96984-5361-574B-A32A-31D871CEA0D5}"/>
              </a:ext>
            </a:extLst>
          </p:cNvPr>
          <p:cNvSpPr>
            <a:spLocks noGrp="1"/>
          </p:cNvSpPr>
          <p:nvPr>
            <p:ph type="sldNum" sz="quarter" idx="4"/>
          </p:nvPr>
        </p:nvSpPr>
        <p:spPr/>
        <p:txBody>
          <a:bodyPr/>
          <a:lstStyle/>
          <a:p>
            <a:fld id="{9E7CA0F2-EE66-4F60-8C00-E0BE38E7AEC5}" type="slidenum">
              <a:rPr lang="en-GB" smtClean="0"/>
              <a:pPr/>
              <a:t>51</a:t>
            </a:fld>
            <a:endParaRPr lang="en-GB" dirty="0"/>
          </a:p>
        </p:txBody>
      </p:sp>
      <p:sp>
        <p:nvSpPr>
          <p:cNvPr id="4" name="Title 3">
            <a:extLst>
              <a:ext uri="{FF2B5EF4-FFF2-40B4-BE49-F238E27FC236}">
                <a16:creationId xmlns:a16="http://schemas.microsoft.com/office/drawing/2014/main" id="{C0C0A8EE-52D1-9346-B46C-ACB62F194E58}"/>
              </a:ext>
            </a:extLst>
          </p:cNvPr>
          <p:cNvSpPr>
            <a:spLocks noGrp="1"/>
          </p:cNvSpPr>
          <p:nvPr>
            <p:ph type="title"/>
          </p:nvPr>
        </p:nvSpPr>
        <p:spPr/>
        <p:txBody>
          <a:bodyPr/>
          <a:lstStyle/>
          <a:p>
            <a:r>
              <a:rPr lang="en-GB" dirty="0"/>
              <a:t>Staff Resilience (SIM3 H-2)</a:t>
            </a:r>
          </a:p>
        </p:txBody>
      </p:sp>
    </p:spTree>
    <p:extLst>
      <p:ext uri="{BB962C8B-B14F-4D97-AF65-F5344CB8AC3E}">
        <p14:creationId xmlns:p14="http://schemas.microsoft.com/office/powerpoint/2010/main" val="749588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5E43AA-5B82-9449-A85C-45DA198553BB}"/>
              </a:ext>
            </a:extLst>
          </p:cNvPr>
          <p:cNvSpPr>
            <a:spLocks noGrp="1"/>
          </p:cNvSpPr>
          <p:nvPr>
            <p:ph idx="1"/>
          </p:nvPr>
        </p:nvSpPr>
        <p:spPr>
          <a:xfrm>
            <a:off x="350201" y="1055914"/>
            <a:ext cx="8665212" cy="3753619"/>
          </a:xfrm>
        </p:spPr>
        <p:txBody>
          <a:bodyPr>
            <a:normAutofit fontScale="85000" lnSpcReduction="20000"/>
          </a:bodyPr>
          <a:lstStyle/>
          <a:p>
            <a:pPr marL="0" indent="0">
              <a:buNone/>
            </a:pPr>
            <a:r>
              <a:rPr lang="en-GB" dirty="0"/>
              <a:t>What skills are needed?</a:t>
            </a:r>
          </a:p>
          <a:p>
            <a:r>
              <a:rPr lang="en-GB" dirty="0"/>
              <a:t>General: common sense, communication, diplomatic, quick learner, stress resistant, team player, integrity, owns up to mistakes, problem solving, time management, …</a:t>
            </a:r>
          </a:p>
          <a:p>
            <a:r>
              <a:rPr lang="en-GB" dirty="0"/>
              <a:t>Technical: to match what the CSIRT offers</a:t>
            </a:r>
          </a:p>
          <a:p>
            <a:endParaRPr lang="en-GB" dirty="0"/>
          </a:p>
          <a:p>
            <a:pPr marL="0" indent="0">
              <a:buNone/>
            </a:pPr>
            <a:r>
              <a:rPr lang="en-GB" dirty="0"/>
              <a:t>Skillset description for each job profile</a:t>
            </a:r>
          </a:p>
          <a:p>
            <a:r>
              <a:rPr lang="en-GB" dirty="0"/>
              <a:t>(Senior) incident handler, researcher, general manager, …</a:t>
            </a:r>
          </a:p>
          <a:p>
            <a:r>
              <a:rPr lang="en-GB" dirty="0"/>
              <a:t>Save time by using FIRST’s “CSIRT Roles and Competences”, based on the FIRST Services Framework:</a:t>
            </a:r>
          </a:p>
          <a:p>
            <a:pPr marL="0" indent="0">
              <a:buNone/>
            </a:pPr>
            <a:r>
              <a:rPr lang="en-GB" sz="1600" dirty="0">
                <a:hlinkClick r:id="rId3"/>
              </a:rPr>
              <a:t>https://www.first.org/standards/frameworks/csirts/FIRST_CSIRT_Services_Roles_and_Competencies_v_0.9.0.pdf</a:t>
            </a:r>
            <a:r>
              <a:rPr lang="en-GB" sz="1600" dirty="0"/>
              <a:t> </a:t>
            </a:r>
          </a:p>
          <a:p>
            <a:r>
              <a:rPr lang="en-GB" dirty="0"/>
              <a:t>Or consider: </a:t>
            </a:r>
            <a:r>
              <a:rPr lang="en-GB" dirty="0">
                <a:hlinkClick r:id="rId4"/>
              </a:rPr>
              <a:t>https://infosecskillsmatrix.com/rolesskills</a:t>
            </a:r>
            <a:r>
              <a:rPr lang="en-GB" dirty="0"/>
              <a:t> </a:t>
            </a:r>
          </a:p>
          <a:p>
            <a:pPr lvl="1"/>
            <a:endParaRPr lang="en-GB" dirty="0"/>
          </a:p>
          <a:p>
            <a:pPr marL="0" indent="0">
              <a:buNone/>
            </a:pPr>
            <a:r>
              <a:rPr lang="en-GB" dirty="0"/>
              <a:t>Need other resources ?</a:t>
            </a:r>
          </a:p>
          <a:p>
            <a:r>
              <a:rPr lang="en-GB" dirty="0"/>
              <a:t>Specialist skills (e.g. forensics), legal, crisis management, …</a:t>
            </a:r>
          </a:p>
          <a:p>
            <a:r>
              <a:rPr lang="en-GB" dirty="0"/>
              <a:t>Arrange </a:t>
            </a:r>
            <a:r>
              <a:rPr lang="en-GB" b="1" dirty="0"/>
              <a:t>before</a:t>
            </a:r>
            <a:r>
              <a:rPr lang="en-GB" dirty="0"/>
              <a:t> an emergency hits</a:t>
            </a:r>
          </a:p>
          <a:p>
            <a:endParaRPr lang="en-GB" dirty="0"/>
          </a:p>
        </p:txBody>
      </p:sp>
      <p:sp>
        <p:nvSpPr>
          <p:cNvPr id="3" name="Slide Number Placeholder 2">
            <a:extLst>
              <a:ext uri="{FF2B5EF4-FFF2-40B4-BE49-F238E27FC236}">
                <a16:creationId xmlns:a16="http://schemas.microsoft.com/office/drawing/2014/main" id="{3D7CA5B8-6875-9A48-9F39-66176F758D1F}"/>
              </a:ext>
            </a:extLst>
          </p:cNvPr>
          <p:cNvSpPr>
            <a:spLocks noGrp="1"/>
          </p:cNvSpPr>
          <p:nvPr>
            <p:ph type="sldNum" sz="quarter" idx="4"/>
          </p:nvPr>
        </p:nvSpPr>
        <p:spPr/>
        <p:txBody>
          <a:bodyPr/>
          <a:lstStyle/>
          <a:p>
            <a:fld id="{9E7CA0F2-EE66-4F60-8C00-E0BE38E7AEC5}" type="slidenum">
              <a:rPr lang="en-GB" smtClean="0"/>
              <a:pPr/>
              <a:t>52</a:t>
            </a:fld>
            <a:endParaRPr lang="en-GB" dirty="0"/>
          </a:p>
        </p:txBody>
      </p:sp>
      <p:sp>
        <p:nvSpPr>
          <p:cNvPr id="4" name="Title 3">
            <a:extLst>
              <a:ext uri="{FF2B5EF4-FFF2-40B4-BE49-F238E27FC236}">
                <a16:creationId xmlns:a16="http://schemas.microsoft.com/office/drawing/2014/main" id="{3DC0A612-0619-094F-B51A-6AF7928432CF}"/>
              </a:ext>
            </a:extLst>
          </p:cNvPr>
          <p:cNvSpPr>
            <a:spLocks noGrp="1"/>
          </p:cNvSpPr>
          <p:nvPr>
            <p:ph type="title"/>
          </p:nvPr>
        </p:nvSpPr>
        <p:spPr/>
        <p:txBody>
          <a:bodyPr/>
          <a:lstStyle/>
          <a:p>
            <a:r>
              <a:rPr lang="en-GB" dirty="0"/>
              <a:t>Skillset (SIM3 H-3)</a:t>
            </a:r>
          </a:p>
        </p:txBody>
      </p:sp>
    </p:spTree>
    <p:extLst>
      <p:ext uri="{BB962C8B-B14F-4D97-AF65-F5344CB8AC3E}">
        <p14:creationId xmlns:p14="http://schemas.microsoft.com/office/powerpoint/2010/main" val="10286286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584464-496A-0A43-9E50-4E92DD196DA4}"/>
              </a:ext>
            </a:extLst>
          </p:cNvPr>
          <p:cNvSpPr>
            <a:spLocks noGrp="1"/>
          </p:cNvSpPr>
          <p:nvPr>
            <p:ph idx="1"/>
          </p:nvPr>
        </p:nvSpPr>
        <p:spPr>
          <a:xfrm>
            <a:off x="350201" y="1149765"/>
            <a:ext cx="4521841" cy="3659768"/>
          </a:xfrm>
        </p:spPr>
        <p:txBody>
          <a:bodyPr>
            <a:normAutofit/>
          </a:bodyPr>
          <a:lstStyle/>
          <a:p>
            <a:pPr marL="0" indent="0">
              <a:buNone/>
            </a:pPr>
            <a:r>
              <a:rPr lang="en-GB" dirty="0"/>
              <a:t>Team &amp; Personal development plan(s)</a:t>
            </a:r>
          </a:p>
          <a:p>
            <a:pPr lvl="1"/>
            <a:r>
              <a:rPr lang="en-GB" dirty="0"/>
              <a:t>Staff development policy, including all aspects (SIM3 H-4)</a:t>
            </a:r>
          </a:p>
          <a:p>
            <a:pPr lvl="1"/>
            <a:r>
              <a:rPr lang="en-GB" dirty="0"/>
              <a:t>Specific focus on skills development: </a:t>
            </a:r>
            <a:br>
              <a:rPr lang="en-GB" dirty="0"/>
            </a:br>
            <a:r>
              <a:rPr lang="en-GB" dirty="0"/>
              <a:t>technical (H-5), but also include “soft skills” (H-6)</a:t>
            </a:r>
            <a:br>
              <a:rPr lang="en-GB" dirty="0"/>
            </a:br>
            <a:br>
              <a:rPr lang="en-GB" dirty="0"/>
            </a:br>
            <a:r>
              <a:rPr lang="en-GB" dirty="0">
                <a:solidFill>
                  <a:srgbClr val="FF0000"/>
                </a:solidFill>
              </a:rPr>
              <a:t>Soft skills are not soft at all </a:t>
            </a:r>
            <a:br>
              <a:rPr lang="en-GB" dirty="0">
                <a:solidFill>
                  <a:srgbClr val="FF0000"/>
                </a:solidFill>
              </a:rPr>
            </a:br>
            <a:endParaRPr lang="en-GB" dirty="0">
              <a:solidFill>
                <a:srgbClr val="FF0000"/>
              </a:solidFill>
            </a:endParaRPr>
          </a:p>
          <a:p>
            <a:pPr lvl="1"/>
            <a:r>
              <a:rPr lang="en-GB" dirty="0"/>
              <a:t>Budget &amp; timeline</a:t>
            </a:r>
          </a:p>
          <a:p>
            <a:pPr lvl="1"/>
            <a:r>
              <a:rPr lang="en-GB" dirty="0"/>
              <a:t>Feedback : commonly done by manager </a:t>
            </a:r>
            <a:br>
              <a:rPr lang="en-GB" dirty="0"/>
            </a:br>
            <a:r>
              <a:rPr lang="en-GB" dirty="0"/>
              <a:t>but consider having an experienced </a:t>
            </a:r>
            <a:br>
              <a:rPr lang="en-GB" dirty="0"/>
            </a:br>
            <a:r>
              <a:rPr lang="en-GB" dirty="0"/>
              <a:t>team member do feedback instead </a:t>
            </a:r>
            <a:br>
              <a:rPr lang="en-GB" dirty="0"/>
            </a:br>
            <a:r>
              <a:rPr lang="en-GB" dirty="0"/>
              <a:t>(less pressure, more coaching style)</a:t>
            </a:r>
          </a:p>
          <a:p>
            <a:pPr marL="0" indent="0">
              <a:buNone/>
            </a:pPr>
            <a:endParaRPr lang="en-GB" dirty="0"/>
          </a:p>
        </p:txBody>
      </p:sp>
      <p:sp>
        <p:nvSpPr>
          <p:cNvPr id="3" name="Slide Number Placeholder 2">
            <a:extLst>
              <a:ext uri="{FF2B5EF4-FFF2-40B4-BE49-F238E27FC236}">
                <a16:creationId xmlns:a16="http://schemas.microsoft.com/office/drawing/2014/main" id="{959AD5C7-9D7C-C54A-A88E-07A23BC3E858}"/>
              </a:ext>
            </a:extLst>
          </p:cNvPr>
          <p:cNvSpPr>
            <a:spLocks noGrp="1"/>
          </p:cNvSpPr>
          <p:nvPr>
            <p:ph type="sldNum" sz="quarter" idx="4"/>
          </p:nvPr>
        </p:nvSpPr>
        <p:spPr/>
        <p:txBody>
          <a:bodyPr/>
          <a:lstStyle/>
          <a:p>
            <a:fld id="{9E7CA0F2-EE66-4F60-8C00-E0BE38E7AEC5}" type="slidenum">
              <a:rPr lang="en-GB" smtClean="0"/>
              <a:pPr/>
              <a:t>53</a:t>
            </a:fld>
            <a:endParaRPr lang="en-GB" dirty="0"/>
          </a:p>
        </p:txBody>
      </p:sp>
      <p:sp>
        <p:nvSpPr>
          <p:cNvPr id="4" name="Title 3">
            <a:extLst>
              <a:ext uri="{FF2B5EF4-FFF2-40B4-BE49-F238E27FC236}">
                <a16:creationId xmlns:a16="http://schemas.microsoft.com/office/drawing/2014/main" id="{779CC4CD-B191-AC47-9F2C-124810988037}"/>
              </a:ext>
            </a:extLst>
          </p:cNvPr>
          <p:cNvSpPr>
            <a:spLocks noGrp="1"/>
          </p:cNvSpPr>
          <p:nvPr>
            <p:ph type="title"/>
          </p:nvPr>
        </p:nvSpPr>
        <p:spPr/>
        <p:txBody>
          <a:bodyPr/>
          <a:lstStyle/>
          <a:p>
            <a:r>
              <a:rPr lang="en-GB" dirty="0"/>
              <a:t>Staff </a:t>
            </a:r>
            <a:r>
              <a:rPr lang="en-GB" dirty="0">
                <a:sym typeface="Wingdings" pitchFamily="2" charset="2"/>
              </a:rPr>
              <a:t>development (SIM3 H-4)  &amp;</a:t>
            </a:r>
            <a:br>
              <a:rPr lang="en-GB" dirty="0">
                <a:sym typeface="Wingdings" pitchFamily="2" charset="2"/>
              </a:rPr>
            </a:br>
            <a:r>
              <a:rPr lang="en-GB" dirty="0">
                <a:sym typeface="Wingdings" pitchFamily="2" charset="2"/>
              </a:rPr>
              <a:t>Technical and Soft Skills training (SIM3 H-5 and H-6)</a:t>
            </a:r>
            <a:endParaRPr lang="en-GB" dirty="0"/>
          </a:p>
        </p:txBody>
      </p:sp>
      <p:sp>
        <p:nvSpPr>
          <p:cNvPr id="7" name="TextBox 6">
            <a:extLst>
              <a:ext uri="{FF2B5EF4-FFF2-40B4-BE49-F238E27FC236}">
                <a16:creationId xmlns:a16="http://schemas.microsoft.com/office/drawing/2014/main" id="{C93B2C69-857B-C147-80F0-D2233E332A39}"/>
              </a:ext>
            </a:extLst>
          </p:cNvPr>
          <p:cNvSpPr txBox="1"/>
          <p:nvPr/>
        </p:nvSpPr>
        <p:spPr>
          <a:xfrm>
            <a:off x="5375620" y="4832571"/>
            <a:ext cx="2684261" cy="276999"/>
          </a:xfrm>
          <a:prstGeom prst="rect">
            <a:avLst/>
          </a:prstGeom>
          <a:noFill/>
        </p:spPr>
        <p:txBody>
          <a:bodyPr wrap="none" rtlCol="0">
            <a:spAutoFit/>
          </a:bodyPr>
          <a:lstStyle/>
          <a:p>
            <a:pPr algn="ctr"/>
            <a:r>
              <a:rPr lang="en-IE" sz="1200" dirty="0">
                <a:solidFill>
                  <a:srgbClr val="111111"/>
                </a:solidFill>
                <a:latin typeface="-apple-system"/>
              </a:rPr>
              <a:t>Photo by </a:t>
            </a:r>
            <a:r>
              <a:rPr lang="en-IE" sz="1200" dirty="0">
                <a:solidFill>
                  <a:srgbClr val="999999"/>
                </a:solidFill>
                <a:latin typeface="-apple-system"/>
                <a:hlinkClick r:id="rId3">
                  <a:extLst>
                    <a:ext uri="{A12FA001-AC4F-418D-AE19-62706E023703}">
                      <ahyp:hlinkClr xmlns:ahyp="http://schemas.microsoft.com/office/drawing/2018/hyperlinkcolor" val="tx"/>
                    </a:ext>
                  </a:extLst>
                </a:hlinkClick>
              </a:rPr>
              <a:t>Martine Jacobsen</a:t>
            </a:r>
            <a:r>
              <a:rPr lang="en-IE" sz="1200" dirty="0">
                <a:solidFill>
                  <a:srgbClr val="111111"/>
                </a:solidFill>
                <a:latin typeface="-apple-system"/>
              </a:rPr>
              <a:t> on </a:t>
            </a:r>
            <a:r>
              <a:rPr lang="en-IE" sz="1200" dirty="0">
                <a:solidFill>
                  <a:srgbClr val="999999"/>
                </a:solidFill>
                <a:latin typeface="-apple-system"/>
                <a:hlinkClick r:id="rId4">
                  <a:extLst>
                    <a:ext uri="{A12FA001-AC4F-418D-AE19-62706E023703}">
                      <ahyp:hlinkClr xmlns:ahyp="http://schemas.microsoft.com/office/drawing/2018/hyperlinkcolor" val="tx"/>
                    </a:ext>
                  </a:extLst>
                </a:hlinkClick>
              </a:rPr>
              <a:t>Unsplash</a:t>
            </a:r>
            <a:endParaRPr lang="en-GB" sz="700" dirty="0"/>
          </a:p>
        </p:txBody>
      </p:sp>
      <p:pic>
        <p:nvPicPr>
          <p:cNvPr id="9" name="Picture 8">
            <a:extLst>
              <a:ext uri="{FF2B5EF4-FFF2-40B4-BE49-F238E27FC236}">
                <a16:creationId xmlns:a16="http://schemas.microsoft.com/office/drawing/2014/main" id="{4125124C-9986-FA4F-947C-B615D00BC313}"/>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872042" y="1203171"/>
            <a:ext cx="4003126" cy="2668751"/>
          </a:xfrm>
          <a:prstGeom prst="rect">
            <a:avLst/>
          </a:prstGeom>
        </p:spPr>
      </p:pic>
    </p:spTree>
    <p:extLst>
      <p:ext uri="{BB962C8B-B14F-4D97-AF65-F5344CB8AC3E}">
        <p14:creationId xmlns:p14="http://schemas.microsoft.com/office/powerpoint/2010/main" val="2668583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D3E803-2CA3-7841-9895-1434EED380F8}"/>
              </a:ext>
            </a:extLst>
          </p:cNvPr>
          <p:cNvSpPr>
            <a:spLocks noGrp="1"/>
          </p:cNvSpPr>
          <p:nvPr>
            <p:ph idx="1"/>
          </p:nvPr>
        </p:nvSpPr>
        <p:spPr>
          <a:xfrm>
            <a:off x="278761" y="1149765"/>
            <a:ext cx="4125387" cy="3489722"/>
          </a:xfrm>
        </p:spPr>
        <p:txBody>
          <a:bodyPr/>
          <a:lstStyle/>
          <a:p>
            <a:pPr marL="0" indent="0" algn="ctr">
              <a:buNone/>
            </a:pPr>
            <a:endParaRPr lang="en-US" sz="2000" b="1" dirty="0"/>
          </a:p>
          <a:p>
            <a:pPr marL="0" indent="0" algn="ctr">
              <a:buNone/>
            </a:pPr>
            <a:endParaRPr lang="en-US" sz="2000" b="1" dirty="0"/>
          </a:p>
          <a:p>
            <a:pPr marL="0" indent="0" algn="ctr">
              <a:buNone/>
            </a:pPr>
            <a:endParaRPr lang="en-US" sz="2000" b="1" dirty="0"/>
          </a:p>
          <a:p>
            <a:pPr marL="0" indent="0" algn="ctr">
              <a:buNone/>
            </a:pPr>
            <a:r>
              <a:rPr lang="en-US" sz="2000" b="1" dirty="0">
                <a:solidFill>
                  <a:srgbClr val="FF0000"/>
                </a:solidFill>
              </a:rPr>
              <a:t>THE MEANING OF COMMUNICATION </a:t>
            </a:r>
            <a:br>
              <a:rPr lang="en-US" sz="2800" b="1" dirty="0">
                <a:solidFill>
                  <a:srgbClr val="FF0000"/>
                </a:solidFill>
              </a:rPr>
            </a:br>
            <a:r>
              <a:rPr lang="en-US" sz="2000" b="1" dirty="0">
                <a:solidFill>
                  <a:srgbClr val="FF0000"/>
                </a:solidFill>
              </a:rPr>
              <a:t>IS</a:t>
            </a:r>
            <a:r>
              <a:rPr lang="en-US" sz="2800" b="1" dirty="0">
                <a:solidFill>
                  <a:srgbClr val="FF0000"/>
                </a:solidFill>
              </a:rPr>
              <a:t> </a:t>
            </a:r>
          </a:p>
          <a:p>
            <a:pPr marL="0" indent="0" algn="ctr">
              <a:buNone/>
            </a:pPr>
            <a:r>
              <a:rPr lang="en-US" sz="2800" b="1" dirty="0">
                <a:solidFill>
                  <a:srgbClr val="FF0000"/>
                </a:solidFill>
              </a:rPr>
              <a:t>THE RESPONSE YOU GET</a:t>
            </a:r>
            <a:br>
              <a:rPr lang="en-US" sz="2800" b="1" dirty="0">
                <a:solidFill>
                  <a:srgbClr val="FF0000"/>
                </a:solidFill>
              </a:rPr>
            </a:br>
            <a:r>
              <a:rPr lang="en-US" sz="2000" b="1" dirty="0">
                <a:solidFill>
                  <a:srgbClr val="FF0000"/>
                </a:solidFill>
              </a:rPr>
              <a:t>(</a:t>
            </a:r>
            <a:r>
              <a:rPr lang="en-US" sz="2000" b="1" i="1" dirty="0">
                <a:solidFill>
                  <a:srgbClr val="FF0000"/>
                </a:solidFill>
              </a:rPr>
              <a:t>= the result</a:t>
            </a:r>
            <a:r>
              <a:rPr lang="en-US" sz="2000" b="1" dirty="0">
                <a:solidFill>
                  <a:srgbClr val="FF0000"/>
                </a:solidFill>
              </a:rPr>
              <a:t>)</a:t>
            </a:r>
            <a:r>
              <a:rPr lang="en-US" sz="2000" b="1" dirty="0"/>
              <a:t> </a:t>
            </a:r>
            <a:endParaRPr lang="en-US" sz="2800" b="1" dirty="0"/>
          </a:p>
        </p:txBody>
      </p:sp>
      <p:sp>
        <p:nvSpPr>
          <p:cNvPr id="3" name="Slide Number Placeholder 2">
            <a:extLst>
              <a:ext uri="{FF2B5EF4-FFF2-40B4-BE49-F238E27FC236}">
                <a16:creationId xmlns:a16="http://schemas.microsoft.com/office/drawing/2014/main" id="{6A15EE1A-BF2A-D84A-B719-5FB1FC10B5EF}"/>
              </a:ext>
            </a:extLst>
          </p:cNvPr>
          <p:cNvSpPr>
            <a:spLocks noGrp="1"/>
          </p:cNvSpPr>
          <p:nvPr>
            <p:ph type="sldNum" sz="quarter" idx="4"/>
          </p:nvPr>
        </p:nvSpPr>
        <p:spPr/>
        <p:txBody>
          <a:bodyPr/>
          <a:lstStyle/>
          <a:p>
            <a:fld id="{9E7CA0F2-EE66-4F60-8C00-E0BE38E7AEC5}" type="slidenum">
              <a:rPr lang="en-GB" smtClean="0"/>
              <a:pPr/>
              <a:t>54</a:t>
            </a:fld>
            <a:endParaRPr lang="en-GB" dirty="0"/>
          </a:p>
        </p:txBody>
      </p:sp>
      <p:sp>
        <p:nvSpPr>
          <p:cNvPr id="4" name="Title 3">
            <a:extLst>
              <a:ext uri="{FF2B5EF4-FFF2-40B4-BE49-F238E27FC236}">
                <a16:creationId xmlns:a16="http://schemas.microsoft.com/office/drawing/2014/main" id="{D3D25684-165C-EE42-A629-B12375FFE56D}"/>
              </a:ext>
            </a:extLst>
          </p:cNvPr>
          <p:cNvSpPr>
            <a:spLocks noGrp="1"/>
          </p:cNvSpPr>
          <p:nvPr>
            <p:ph type="title"/>
          </p:nvPr>
        </p:nvSpPr>
        <p:spPr/>
        <p:txBody>
          <a:bodyPr/>
          <a:lstStyle/>
          <a:p>
            <a:r>
              <a:rPr lang="en-GB" dirty="0"/>
              <a:t>Prime “soft” skill: human communication </a:t>
            </a:r>
          </a:p>
        </p:txBody>
      </p:sp>
      <p:sp>
        <p:nvSpPr>
          <p:cNvPr id="6" name="Rectangle 5">
            <a:extLst>
              <a:ext uri="{FF2B5EF4-FFF2-40B4-BE49-F238E27FC236}">
                <a16:creationId xmlns:a16="http://schemas.microsoft.com/office/drawing/2014/main" id="{73A39411-2B97-5E42-A406-0B3F01628723}"/>
              </a:ext>
            </a:extLst>
          </p:cNvPr>
          <p:cNvSpPr/>
          <p:nvPr/>
        </p:nvSpPr>
        <p:spPr>
          <a:xfrm>
            <a:off x="5416956" y="4823821"/>
            <a:ext cx="2609048" cy="300082"/>
          </a:xfrm>
          <a:prstGeom prst="rect">
            <a:avLst/>
          </a:prstGeom>
        </p:spPr>
        <p:txBody>
          <a:bodyPr wrap="none">
            <a:spAutoFit/>
          </a:bodyPr>
          <a:lstStyle/>
          <a:p>
            <a:r>
              <a:rPr lang="en-IE" dirty="0">
                <a:solidFill>
                  <a:srgbClr val="111111"/>
                </a:solidFill>
                <a:latin typeface="-apple-system"/>
              </a:rPr>
              <a:t>Photo by </a:t>
            </a:r>
            <a:r>
              <a:rPr lang="en-IE" dirty="0">
                <a:solidFill>
                  <a:srgbClr val="999999"/>
                </a:solidFill>
                <a:latin typeface="-apple-system"/>
                <a:hlinkClick r:id="rId3">
                  <a:extLst>
                    <a:ext uri="{A12FA001-AC4F-418D-AE19-62706E023703}">
                      <ahyp:hlinkClr xmlns:ahyp="http://schemas.microsoft.com/office/drawing/2018/hyperlinkcolor" val="tx"/>
                    </a:ext>
                  </a:extLst>
                </a:hlinkClick>
              </a:rPr>
              <a:t>Icons8 team</a:t>
            </a:r>
            <a:r>
              <a:rPr lang="en-IE" dirty="0">
                <a:solidFill>
                  <a:srgbClr val="111111"/>
                </a:solidFill>
                <a:latin typeface="-apple-system"/>
              </a:rPr>
              <a:t> on </a:t>
            </a:r>
            <a:r>
              <a:rPr lang="en-IE" dirty="0">
                <a:solidFill>
                  <a:srgbClr val="999999"/>
                </a:solidFill>
                <a:latin typeface="-apple-system"/>
                <a:hlinkClick r:id="rId4">
                  <a:extLst>
                    <a:ext uri="{A12FA001-AC4F-418D-AE19-62706E023703}">
                      <ahyp:hlinkClr xmlns:ahyp="http://schemas.microsoft.com/office/drawing/2018/hyperlinkcolor" val="tx"/>
                    </a:ext>
                  </a:extLst>
                </a:hlinkClick>
              </a:rPr>
              <a:t>Unsplash</a:t>
            </a:r>
            <a:endParaRPr lang="en-GB" dirty="0"/>
          </a:p>
        </p:txBody>
      </p:sp>
      <p:pic>
        <p:nvPicPr>
          <p:cNvPr id="8" name="Picture 7">
            <a:extLst>
              <a:ext uri="{FF2B5EF4-FFF2-40B4-BE49-F238E27FC236}">
                <a16:creationId xmlns:a16="http://schemas.microsoft.com/office/drawing/2014/main" id="{EF0D89EA-B180-0E45-87A4-BDC61B492765}"/>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709926" y="1509469"/>
            <a:ext cx="4155471" cy="2770314"/>
          </a:xfrm>
          <a:prstGeom prst="rect">
            <a:avLst/>
          </a:prstGeom>
        </p:spPr>
      </p:pic>
    </p:spTree>
    <p:extLst>
      <p:ext uri="{BB962C8B-B14F-4D97-AF65-F5344CB8AC3E}">
        <p14:creationId xmlns:p14="http://schemas.microsoft.com/office/powerpoint/2010/main" val="35796529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ABCE980-774D-6F40-A38F-12F46B131C9E}"/>
              </a:ext>
            </a:extLst>
          </p:cNvPr>
          <p:cNvSpPr>
            <a:spLocks noGrp="1"/>
          </p:cNvSpPr>
          <p:nvPr>
            <p:ph idx="1"/>
          </p:nvPr>
        </p:nvSpPr>
        <p:spPr>
          <a:xfrm>
            <a:off x="5743574" y="1206915"/>
            <a:ext cx="3298825" cy="3435119"/>
          </a:xfrm>
        </p:spPr>
        <p:txBody>
          <a:bodyPr>
            <a:normAutofit/>
          </a:bodyPr>
          <a:lstStyle/>
          <a:p>
            <a:pPr marL="0" indent="0">
              <a:buNone/>
            </a:pPr>
            <a:r>
              <a:rPr lang="en-GB" dirty="0"/>
              <a:t>SIM3 O-9 asks for participation in the national and global CSIRT cooperation(s)</a:t>
            </a:r>
          </a:p>
          <a:p>
            <a:pPr marL="0" indent="0">
              <a:buNone/>
            </a:pPr>
            <a:endParaRPr lang="en-GB" sz="400" dirty="0"/>
          </a:p>
          <a:p>
            <a:pPr marL="0" indent="0">
              <a:buNone/>
            </a:pPr>
            <a:r>
              <a:rPr lang="en-GB" dirty="0"/>
              <a:t>SIM3 H-1 asks for trust building</a:t>
            </a:r>
          </a:p>
          <a:p>
            <a:pPr marL="0" indent="0">
              <a:buNone/>
            </a:pPr>
            <a:endParaRPr lang="en-GB" sz="400" dirty="0"/>
          </a:p>
          <a:p>
            <a:pPr marL="0" indent="0">
              <a:buNone/>
            </a:pPr>
            <a:r>
              <a:rPr lang="en-GB" dirty="0"/>
              <a:t>All of that requires that team members </a:t>
            </a:r>
            <a:r>
              <a:rPr lang="en-GB" b="1" dirty="0"/>
              <a:t>go out </a:t>
            </a:r>
            <a:r>
              <a:rPr lang="en-GB" dirty="0"/>
              <a:t>and “network” with others:</a:t>
            </a:r>
          </a:p>
          <a:p>
            <a:r>
              <a:rPr lang="en-GB" dirty="0"/>
              <a:t>In the constituency</a:t>
            </a:r>
          </a:p>
          <a:p>
            <a:r>
              <a:rPr lang="en-GB" dirty="0"/>
              <a:t>In the memberships</a:t>
            </a:r>
          </a:p>
          <a:p>
            <a:r>
              <a:rPr lang="en-GB" dirty="0"/>
              <a:t>Trainings, drills, meetings</a:t>
            </a:r>
          </a:p>
        </p:txBody>
      </p:sp>
      <p:sp>
        <p:nvSpPr>
          <p:cNvPr id="3" name="Slide Number Placeholder 2">
            <a:extLst>
              <a:ext uri="{FF2B5EF4-FFF2-40B4-BE49-F238E27FC236}">
                <a16:creationId xmlns:a16="http://schemas.microsoft.com/office/drawing/2014/main" id="{C8E02696-CF4C-6949-B73A-3C7999BBB56B}"/>
              </a:ext>
            </a:extLst>
          </p:cNvPr>
          <p:cNvSpPr>
            <a:spLocks noGrp="1"/>
          </p:cNvSpPr>
          <p:nvPr>
            <p:ph type="sldNum" sz="quarter" idx="4"/>
          </p:nvPr>
        </p:nvSpPr>
        <p:spPr/>
        <p:txBody>
          <a:bodyPr/>
          <a:lstStyle/>
          <a:p>
            <a:fld id="{9E7CA0F2-EE66-4F60-8C00-E0BE38E7AEC5}" type="slidenum">
              <a:rPr lang="en-GB" smtClean="0"/>
              <a:pPr/>
              <a:t>55</a:t>
            </a:fld>
            <a:endParaRPr lang="en-GB" dirty="0"/>
          </a:p>
        </p:txBody>
      </p:sp>
      <p:sp>
        <p:nvSpPr>
          <p:cNvPr id="4" name="Title 3">
            <a:extLst>
              <a:ext uri="{FF2B5EF4-FFF2-40B4-BE49-F238E27FC236}">
                <a16:creationId xmlns:a16="http://schemas.microsoft.com/office/drawing/2014/main" id="{17CABFFE-12C7-8E4E-933A-BB58189688DC}"/>
              </a:ext>
            </a:extLst>
          </p:cNvPr>
          <p:cNvSpPr>
            <a:spLocks noGrp="1"/>
          </p:cNvSpPr>
          <p:nvPr>
            <p:ph type="title"/>
          </p:nvPr>
        </p:nvSpPr>
        <p:spPr/>
        <p:txBody>
          <a:bodyPr/>
          <a:lstStyle/>
          <a:p>
            <a:r>
              <a:rPr lang="en-GB" dirty="0"/>
              <a:t>External networking (SIM3 H-7)</a:t>
            </a:r>
          </a:p>
        </p:txBody>
      </p:sp>
      <p:sp>
        <p:nvSpPr>
          <p:cNvPr id="5" name="TextBox 4">
            <a:extLst>
              <a:ext uri="{FF2B5EF4-FFF2-40B4-BE49-F238E27FC236}">
                <a16:creationId xmlns:a16="http://schemas.microsoft.com/office/drawing/2014/main" id="{8F1C6DD4-5709-614C-97E9-6D1D97471EFE}"/>
              </a:ext>
            </a:extLst>
          </p:cNvPr>
          <p:cNvSpPr txBox="1"/>
          <p:nvPr/>
        </p:nvSpPr>
        <p:spPr>
          <a:xfrm>
            <a:off x="1700219" y="4843458"/>
            <a:ext cx="2329997" cy="300082"/>
          </a:xfrm>
          <a:prstGeom prst="rect">
            <a:avLst/>
          </a:prstGeom>
          <a:noFill/>
        </p:spPr>
        <p:txBody>
          <a:bodyPr wrap="none" rtlCol="0">
            <a:spAutoFit/>
          </a:bodyPr>
          <a:lstStyle/>
          <a:p>
            <a:r>
              <a:rPr lang="en-US" dirty="0"/>
              <a:t>Photo by </a:t>
            </a:r>
            <a:r>
              <a:rPr lang="en-US" dirty="0">
                <a:hlinkClick r:id="rId3"/>
              </a:rPr>
              <a:t>Mapbox</a:t>
            </a:r>
            <a:r>
              <a:rPr lang="en-US" dirty="0"/>
              <a:t> on </a:t>
            </a:r>
            <a:r>
              <a:rPr lang="en-US" dirty="0">
                <a:hlinkClick r:id="rId4"/>
              </a:rPr>
              <a:t>Unsplash</a:t>
            </a:r>
            <a:endParaRPr lang="en-GB" dirty="0"/>
          </a:p>
        </p:txBody>
      </p:sp>
      <p:pic>
        <p:nvPicPr>
          <p:cNvPr id="6" name="Picture 5">
            <a:extLst>
              <a:ext uri="{FF2B5EF4-FFF2-40B4-BE49-F238E27FC236}">
                <a16:creationId xmlns:a16="http://schemas.microsoft.com/office/drawing/2014/main" id="{778C3AAF-F26E-BD47-BAEC-A0D63E29E55A}"/>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425170" y="1206915"/>
            <a:ext cx="5152679" cy="3435119"/>
          </a:xfrm>
          <a:prstGeom prst="rect">
            <a:avLst/>
          </a:prstGeom>
        </p:spPr>
      </p:pic>
    </p:spTree>
    <p:extLst>
      <p:ext uri="{BB962C8B-B14F-4D97-AF65-F5344CB8AC3E}">
        <p14:creationId xmlns:p14="http://schemas.microsoft.com/office/powerpoint/2010/main" val="292932984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BDC59-A147-0847-9781-A3C06BBDDE80}"/>
              </a:ext>
            </a:extLst>
          </p:cNvPr>
          <p:cNvSpPr>
            <a:spLocks noGrp="1"/>
          </p:cNvSpPr>
          <p:nvPr>
            <p:ph type="body" sz="quarter" idx="17"/>
          </p:nvPr>
        </p:nvSpPr>
        <p:spPr/>
        <p:txBody>
          <a:bodyPr/>
          <a:lstStyle/>
          <a:p>
            <a:endParaRPr lang="en-GB" dirty="0"/>
          </a:p>
        </p:txBody>
      </p:sp>
      <p:sp>
        <p:nvSpPr>
          <p:cNvPr id="3" name="Text Placeholder 2">
            <a:extLst>
              <a:ext uri="{FF2B5EF4-FFF2-40B4-BE49-F238E27FC236}">
                <a16:creationId xmlns:a16="http://schemas.microsoft.com/office/drawing/2014/main" id="{5F402442-E2D8-8D4E-9066-3F25C9A40E8E}"/>
              </a:ext>
            </a:extLst>
          </p:cNvPr>
          <p:cNvSpPr>
            <a:spLocks noGrp="1"/>
          </p:cNvSpPr>
          <p:nvPr>
            <p:ph type="body" sz="quarter" idx="14"/>
          </p:nvPr>
        </p:nvSpPr>
        <p:spPr/>
        <p:txBody>
          <a:bodyPr/>
          <a:lstStyle/>
          <a:p>
            <a:r>
              <a:rPr lang="en-GB" dirty="0"/>
              <a:t>Wrap-up</a:t>
            </a:r>
          </a:p>
        </p:txBody>
      </p:sp>
    </p:spTree>
    <p:extLst>
      <p:ext uri="{BB962C8B-B14F-4D97-AF65-F5344CB8AC3E}">
        <p14:creationId xmlns:p14="http://schemas.microsoft.com/office/powerpoint/2010/main" val="140936523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22008D-BCD4-1341-8504-937307820933}"/>
              </a:ext>
            </a:extLst>
          </p:cNvPr>
          <p:cNvSpPr>
            <a:spLocks noGrp="1"/>
          </p:cNvSpPr>
          <p:nvPr>
            <p:ph idx="1"/>
          </p:nvPr>
        </p:nvSpPr>
        <p:spPr>
          <a:xfrm>
            <a:off x="350201" y="1048163"/>
            <a:ext cx="8439238" cy="3806057"/>
          </a:xfrm>
        </p:spPr>
        <p:txBody>
          <a:bodyPr>
            <a:normAutofit/>
          </a:bodyPr>
          <a:lstStyle/>
          <a:p>
            <a:pPr marL="0" indent="0">
              <a:buNone/>
            </a:pPr>
            <a:r>
              <a:rPr lang="en-GB" dirty="0"/>
              <a:t>Stay in touch with your constituency (SIM3 P-13 and P-15)</a:t>
            </a:r>
          </a:p>
          <a:p>
            <a:pPr>
              <a:spcBef>
                <a:spcPts val="250"/>
              </a:spcBef>
            </a:pPr>
            <a:r>
              <a:rPr lang="en-GB" sz="1600" dirty="0"/>
              <a:t>Presence on internal web pages (security, helpdesk), newsletters</a:t>
            </a:r>
          </a:p>
          <a:p>
            <a:pPr>
              <a:spcBef>
                <a:spcPts val="250"/>
              </a:spcBef>
            </a:pPr>
            <a:r>
              <a:rPr lang="en-GB" sz="1600" dirty="0"/>
              <a:t>Workshops, trainings once or twice per year</a:t>
            </a:r>
          </a:p>
          <a:p>
            <a:pPr>
              <a:spcBef>
                <a:spcPts val="250"/>
              </a:spcBef>
            </a:pPr>
            <a:r>
              <a:rPr lang="en-GB" sz="1600" dirty="0"/>
              <a:t>Visits, meetings</a:t>
            </a:r>
          </a:p>
          <a:p>
            <a:pPr marL="0" indent="0">
              <a:spcBef>
                <a:spcPts val="250"/>
              </a:spcBef>
              <a:buNone/>
            </a:pPr>
            <a:endParaRPr lang="en-GB" sz="400" dirty="0"/>
          </a:p>
          <a:p>
            <a:pPr marL="0" indent="0">
              <a:buNone/>
            </a:pPr>
            <a:r>
              <a:rPr lang="en-GB" dirty="0"/>
              <a:t>Stay visible for board and management (SIM3 P-14)</a:t>
            </a:r>
          </a:p>
          <a:p>
            <a:pPr>
              <a:spcBef>
                <a:spcPts val="250"/>
              </a:spcBef>
            </a:pPr>
            <a:r>
              <a:rPr lang="en-GB" sz="1600" dirty="0"/>
              <a:t>Quarterly and annual reports</a:t>
            </a:r>
          </a:p>
          <a:p>
            <a:pPr>
              <a:spcBef>
                <a:spcPts val="250"/>
              </a:spcBef>
            </a:pPr>
            <a:r>
              <a:rPr lang="en-GB" sz="1600" dirty="0"/>
              <a:t>War stories and statistics : add cost savings figures if possible</a:t>
            </a:r>
          </a:p>
          <a:p>
            <a:pPr marL="0" indent="0">
              <a:spcBef>
                <a:spcPts val="250"/>
              </a:spcBef>
              <a:buNone/>
            </a:pPr>
            <a:endParaRPr lang="en-GB" sz="400" dirty="0"/>
          </a:p>
          <a:p>
            <a:pPr marL="0" indent="0">
              <a:spcBef>
                <a:spcPts val="250"/>
              </a:spcBef>
              <a:buNone/>
            </a:pPr>
            <a:r>
              <a:rPr lang="en-GB" dirty="0"/>
              <a:t>Stay visible for the world (SIM3 O-9, H-7 and P-17)</a:t>
            </a:r>
          </a:p>
          <a:p>
            <a:pPr>
              <a:spcBef>
                <a:spcPts val="250"/>
              </a:spcBef>
            </a:pPr>
            <a:r>
              <a:rPr lang="en-GB" sz="1600" dirty="0"/>
              <a:t>Membership of trusted fora</a:t>
            </a:r>
          </a:p>
          <a:p>
            <a:pPr lvl="1"/>
            <a:r>
              <a:rPr lang="en-GB" sz="1400" dirty="0"/>
              <a:t>Your favourite national forum</a:t>
            </a:r>
          </a:p>
          <a:p>
            <a:pPr lvl="1"/>
            <a:r>
              <a:rPr lang="en-GB" sz="1400" dirty="0"/>
              <a:t>Your favourite regional forum (TF-CSIRT, APCERT, etc.)</a:t>
            </a:r>
          </a:p>
          <a:p>
            <a:pPr lvl="1"/>
            <a:r>
              <a:rPr lang="en-GB" sz="1400" dirty="0"/>
              <a:t>FIRST : </a:t>
            </a:r>
            <a:r>
              <a:rPr lang="en-GB" sz="1400" dirty="0">
                <a:hlinkClick r:id="rId2"/>
              </a:rPr>
              <a:t>http://www.first.org/</a:t>
            </a:r>
            <a:endParaRPr lang="en-GB" sz="1400" dirty="0"/>
          </a:p>
          <a:p>
            <a:pPr>
              <a:spcBef>
                <a:spcPts val="250"/>
              </a:spcBef>
            </a:pPr>
            <a:r>
              <a:rPr lang="en-GB" sz="1600" dirty="0"/>
              <a:t>Go out there : meeting face-to-face is essential for building web-of-trust and to get better</a:t>
            </a:r>
          </a:p>
        </p:txBody>
      </p:sp>
      <p:sp>
        <p:nvSpPr>
          <p:cNvPr id="3" name="Slide Number Placeholder 2">
            <a:extLst>
              <a:ext uri="{FF2B5EF4-FFF2-40B4-BE49-F238E27FC236}">
                <a16:creationId xmlns:a16="http://schemas.microsoft.com/office/drawing/2014/main" id="{134C851E-88D0-4D4A-97C3-7F2494963B14}"/>
              </a:ext>
            </a:extLst>
          </p:cNvPr>
          <p:cNvSpPr>
            <a:spLocks noGrp="1"/>
          </p:cNvSpPr>
          <p:nvPr>
            <p:ph type="sldNum" sz="quarter" idx="4"/>
          </p:nvPr>
        </p:nvSpPr>
        <p:spPr/>
        <p:txBody>
          <a:bodyPr/>
          <a:lstStyle/>
          <a:p>
            <a:fld id="{9E7CA0F2-EE66-4F60-8C00-E0BE38E7AEC5}" type="slidenum">
              <a:rPr lang="en-GB" smtClean="0"/>
              <a:pPr/>
              <a:t>57</a:t>
            </a:fld>
            <a:endParaRPr lang="en-GB" dirty="0"/>
          </a:p>
        </p:txBody>
      </p:sp>
      <p:sp>
        <p:nvSpPr>
          <p:cNvPr id="4" name="Title 3">
            <a:extLst>
              <a:ext uri="{FF2B5EF4-FFF2-40B4-BE49-F238E27FC236}">
                <a16:creationId xmlns:a16="http://schemas.microsoft.com/office/drawing/2014/main" id="{F274B9CD-4E79-A243-BDA6-8A262BCB3268}"/>
              </a:ext>
            </a:extLst>
          </p:cNvPr>
          <p:cNvSpPr>
            <a:spLocks noGrp="1"/>
          </p:cNvSpPr>
          <p:nvPr>
            <p:ph type="title"/>
          </p:nvPr>
        </p:nvSpPr>
        <p:spPr/>
        <p:txBody>
          <a:bodyPr/>
          <a:lstStyle/>
          <a:p>
            <a:r>
              <a:rPr lang="en-GB" dirty="0"/>
              <a:t>Stay in the picture</a:t>
            </a:r>
          </a:p>
        </p:txBody>
      </p:sp>
    </p:spTree>
    <p:extLst>
      <p:ext uri="{BB962C8B-B14F-4D97-AF65-F5344CB8AC3E}">
        <p14:creationId xmlns:p14="http://schemas.microsoft.com/office/powerpoint/2010/main" val="243008070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E57DA9-792A-E540-9FA7-D855C5FEAB29}"/>
              </a:ext>
            </a:extLst>
          </p:cNvPr>
          <p:cNvSpPr>
            <a:spLocks noGrp="1"/>
          </p:cNvSpPr>
          <p:nvPr>
            <p:ph idx="1"/>
          </p:nvPr>
        </p:nvSpPr>
        <p:spPr>
          <a:xfrm>
            <a:off x="5036501" y="1073599"/>
            <a:ext cx="4107499" cy="3735934"/>
          </a:xfrm>
        </p:spPr>
        <p:txBody>
          <a:bodyPr>
            <a:normAutofit/>
          </a:bodyPr>
          <a:lstStyle/>
          <a:p>
            <a:pPr marL="0" indent="0">
              <a:buNone/>
            </a:pPr>
            <a:r>
              <a:rPr lang="en-US" sz="1800" dirty="0"/>
              <a:t>90% of your time can be wasted on 10% of the question. </a:t>
            </a:r>
            <a:r>
              <a:rPr lang="en-US" sz="1800" dirty="0" err="1"/>
              <a:t>Prioritise</a:t>
            </a:r>
            <a:r>
              <a:rPr lang="en-US" sz="1800" dirty="0"/>
              <a:t>, brainstorm, focus on the desired outcomes – IM is not science. 10 or 20% of the puzzle pieces may </a:t>
            </a:r>
            <a:r>
              <a:rPr lang="en-US" dirty="0"/>
              <a:t>give you enough to control the damage!</a:t>
            </a:r>
            <a:endParaRPr lang="en-US" sz="1800" dirty="0"/>
          </a:p>
          <a:p>
            <a:pPr marL="0" indent="0">
              <a:buNone/>
            </a:pPr>
            <a:endParaRPr lang="en-US" sz="400" dirty="0"/>
          </a:p>
          <a:p>
            <a:pPr marL="0" indent="0">
              <a:buNone/>
            </a:pPr>
            <a:r>
              <a:rPr lang="en-US" sz="1800" i="1" dirty="0"/>
              <a:t>Have the courage to use your own mind*</a:t>
            </a:r>
            <a:r>
              <a:rPr lang="en-US" sz="1800" dirty="0"/>
              <a:t>:</a:t>
            </a:r>
            <a:br>
              <a:rPr lang="en-US" sz="1400" dirty="0"/>
            </a:br>
            <a:r>
              <a:rPr lang="en-US" sz="1800" dirty="0"/>
              <a:t>take nothing for granted, not even from </a:t>
            </a:r>
            <a:r>
              <a:rPr lang="en-US" sz="1800" i="1" dirty="0"/>
              <a:t>Insert Famous Name </a:t>
            </a:r>
            <a:r>
              <a:rPr lang="en-US" sz="1800" dirty="0">
                <a:sym typeface="Wingdings"/>
              </a:rPr>
              <a:t>or an old and wise colleague : YOUR idea may be the difference that makes the difference.</a:t>
            </a:r>
          </a:p>
          <a:p>
            <a:pPr marL="0" indent="0">
              <a:buNone/>
            </a:pPr>
            <a:endParaRPr lang="en-US" sz="400" dirty="0">
              <a:sym typeface="Wingdings"/>
            </a:endParaRPr>
          </a:p>
          <a:p>
            <a:pPr marL="0" indent="0">
              <a:buNone/>
            </a:pPr>
            <a:endParaRPr lang="en-US" sz="400" dirty="0">
              <a:sym typeface="Wingdings"/>
            </a:endParaRPr>
          </a:p>
          <a:p>
            <a:pPr marL="0" indent="0">
              <a:buNone/>
            </a:pPr>
            <a:r>
              <a:rPr lang="en-US" sz="1400" dirty="0">
                <a:sym typeface="Wingdings"/>
              </a:rPr>
              <a:t>* </a:t>
            </a:r>
            <a:r>
              <a:rPr lang="en-US" sz="1400" dirty="0"/>
              <a:t>Immanuel Kant, 1724-1804. </a:t>
            </a:r>
          </a:p>
        </p:txBody>
      </p:sp>
      <p:sp>
        <p:nvSpPr>
          <p:cNvPr id="3" name="Slide Number Placeholder 2">
            <a:extLst>
              <a:ext uri="{FF2B5EF4-FFF2-40B4-BE49-F238E27FC236}">
                <a16:creationId xmlns:a16="http://schemas.microsoft.com/office/drawing/2014/main" id="{3A65DCBF-AFD7-6D4A-9E7B-AF078246E972}"/>
              </a:ext>
            </a:extLst>
          </p:cNvPr>
          <p:cNvSpPr>
            <a:spLocks noGrp="1"/>
          </p:cNvSpPr>
          <p:nvPr>
            <p:ph type="sldNum" sz="quarter" idx="4"/>
          </p:nvPr>
        </p:nvSpPr>
        <p:spPr/>
        <p:txBody>
          <a:bodyPr/>
          <a:lstStyle/>
          <a:p>
            <a:fld id="{9E7CA0F2-EE66-4F60-8C00-E0BE38E7AEC5}" type="slidenum">
              <a:rPr lang="en-GB" smtClean="0"/>
              <a:pPr/>
              <a:t>58</a:t>
            </a:fld>
            <a:endParaRPr lang="en-GB" dirty="0"/>
          </a:p>
        </p:txBody>
      </p:sp>
      <p:sp>
        <p:nvSpPr>
          <p:cNvPr id="4" name="Title 3">
            <a:extLst>
              <a:ext uri="{FF2B5EF4-FFF2-40B4-BE49-F238E27FC236}">
                <a16:creationId xmlns:a16="http://schemas.microsoft.com/office/drawing/2014/main" id="{3701F28D-C86A-5647-B928-0AD265359EAE}"/>
              </a:ext>
            </a:extLst>
          </p:cNvPr>
          <p:cNvSpPr>
            <a:spLocks noGrp="1"/>
          </p:cNvSpPr>
          <p:nvPr>
            <p:ph type="title"/>
          </p:nvPr>
        </p:nvSpPr>
        <p:spPr/>
        <p:txBody>
          <a:bodyPr/>
          <a:lstStyle/>
          <a:p>
            <a:r>
              <a:rPr lang="en-GB" dirty="0"/>
              <a:t>Solving the puzzle takes …</a:t>
            </a:r>
          </a:p>
        </p:txBody>
      </p:sp>
      <p:sp>
        <p:nvSpPr>
          <p:cNvPr id="5" name="TextBox 4">
            <a:extLst>
              <a:ext uri="{FF2B5EF4-FFF2-40B4-BE49-F238E27FC236}">
                <a16:creationId xmlns:a16="http://schemas.microsoft.com/office/drawing/2014/main" id="{94DB34BF-7192-BD41-80FF-42F50B80FFE4}"/>
              </a:ext>
            </a:extLst>
          </p:cNvPr>
          <p:cNvSpPr txBox="1"/>
          <p:nvPr/>
        </p:nvSpPr>
        <p:spPr>
          <a:xfrm>
            <a:off x="1783645" y="4843418"/>
            <a:ext cx="2990049" cy="300082"/>
          </a:xfrm>
          <a:prstGeom prst="rect">
            <a:avLst/>
          </a:prstGeom>
          <a:noFill/>
        </p:spPr>
        <p:txBody>
          <a:bodyPr wrap="none" rtlCol="0">
            <a:spAutoFit/>
          </a:bodyPr>
          <a:lstStyle/>
          <a:p>
            <a:r>
              <a:rPr lang="en-US" dirty="0"/>
              <a:t>Photo by </a:t>
            </a:r>
            <a:r>
              <a:rPr lang="en-US" dirty="0">
                <a:hlinkClick r:id="rId3"/>
              </a:rPr>
              <a:t>Benjamin Zanatta</a:t>
            </a:r>
            <a:r>
              <a:rPr lang="en-US" dirty="0"/>
              <a:t> on </a:t>
            </a:r>
            <a:r>
              <a:rPr lang="en-US" dirty="0">
                <a:hlinkClick r:id="rId4"/>
              </a:rPr>
              <a:t>Unsplash</a:t>
            </a:r>
            <a:endParaRPr lang="en-GB" dirty="0"/>
          </a:p>
        </p:txBody>
      </p:sp>
      <p:pic>
        <p:nvPicPr>
          <p:cNvPr id="6" name="Picture 5">
            <a:extLst>
              <a:ext uri="{FF2B5EF4-FFF2-40B4-BE49-F238E27FC236}">
                <a16:creationId xmlns:a16="http://schemas.microsoft.com/office/drawing/2014/main" id="{DBD0932C-B8A2-5C4E-BCDE-930317898770}"/>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1" y="949738"/>
            <a:ext cx="4943475" cy="3859795"/>
          </a:xfrm>
          <a:prstGeom prst="rect">
            <a:avLst/>
          </a:prstGeom>
        </p:spPr>
      </p:pic>
    </p:spTree>
    <p:extLst>
      <p:ext uri="{BB962C8B-B14F-4D97-AF65-F5344CB8AC3E}">
        <p14:creationId xmlns:p14="http://schemas.microsoft.com/office/powerpoint/2010/main" val="74630779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2DA12D1-439B-4C4C-9C39-1A2ADFE41DEA}"/>
              </a:ext>
            </a:extLst>
          </p:cNvPr>
          <p:cNvSpPr>
            <a:spLocks noGrp="1"/>
          </p:cNvSpPr>
          <p:nvPr>
            <p:ph type="sldNum" sz="quarter" idx="4"/>
          </p:nvPr>
        </p:nvSpPr>
        <p:spPr/>
        <p:txBody>
          <a:bodyPr/>
          <a:lstStyle/>
          <a:p>
            <a:fld id="{9E7CA0F2-EE66-4F60-8C00-E0BE38E7AEC5}" type="slidenum">
              <a:rPr lang="en-GB" smtClean="0"/>
              <a:pPr/>
              <a:t>59</a:t>
            </a:fld>
            <a:endParaRPr lang="en-GB" dirty="0"/>
          </a:p>
        </p:txBody>
      </p:sp>
      <p:sp>
        <p:nvSpPr>
          <p:cNvPr id="4" name="Title 3">
            <a:extLst>
              <a:ext uri="{FF2B5EF4-FFF2-40B4-BE49-F238E27FC236}">
                <a16:creationId xmlns:a16="http://schemas.microsoft.com/office/drawing/2014/main" id="{6770A31E-CEDA-EF45-93A8-FC1FD364AA95}"/>
              </a:ext>
            </a:extLst>
          </p:cNvPr>
          <p:cNvSpPr>
            <a:spLocks noGrp="1"/>
          </p:cNvSpPr>
          <p:nvPr>
            <p:ph type="title"/>
          </p:nvPr>
        </p:nvSpPr>
        <p:spPr/>
        <p:txBody>
          <a:bodyPr/>
          <a:lstStyle/>
          <a:p>
            <a:r>
              <a:rPr lang="en-GB" dirty="0"/>
              <a:t>Stay informed</a:t>
            </a:r>
          </a:p>
        </p:txBody>
      </p:sp>
      <p:sp>
        <p:nvSpPr>
          <p:cNvPr id="5" name="Content Placeholder 1">
            <a:extLst>
              <a:ext uri="{FF2B5EF4-FFF2-40B4-BE49-F238E27FC236}">
                <a16:creationId xmlns:a16="http://schemas.microsoft.com/office/drawing/2014/main" id="{DA954DE3-C5A0-A34F-8033-32F441120820}"/>
              </a:ext>
            </a:extLst>
          </p:cNvPr>
          <p:cNvSpPr>
            <a:spLocks noGrp="1"/>
          </p:cNvSpPr>
          <p:nvPr>
            <p:ph idx="1"/>
          </p:nvPr>
        </p:nvSpPr>
        <p:spPr>
          <a:xfrm>
            <a:off x="350201" y="1059453"/>
            <a:ext cx="8439238" cy="3659768"/>
          </a:xfrm>
        </p:spPr>
        <p:txBody>
          <a:bodyPr numCol="2">
            <a:normAutofit/>
          </a:bodyPr>
          <a:lstStyle/>
          <a:p>
            <a:pPr marL="0" indent="0" algn="ctr">
              <a:buNone/>
            </a:pPr>
            <a:endParaRPr lang="en-GB" dirty="0"/>
          </a:p>
          <a:p>
            <a:pPr marL="0" indent="0" algn="ctr">
              <a:buNone/>
            </a:pPr>
            <a:endParaRPr lang="en-GB" dirty="0"/>
          </a:p>
          <a:p>
            <a:pPr marL="0" indent="0" algn="ctr">
              <a:buNone/>
            </a:pPr>
            <a:endParaRPr lang="en-GB" dirty="0">
              <a:hlinkClick r:id="" action="ppaction://noaction"/>
            </a:endParaRPr>
          </a:p>
          <a:p>
            <a:pPr marL="0" indent="0" algn="ctr">
              <a:buNone/>
            </a:pPr>
            <a:endParaRPr lang="en-GB" dirty="0">
              <a:hlinkClick r:id="" action="ppaction://noaction"/>
            </a:endParaRPr>
          </a:p>
          <a:p>
            <a:pPr marL="0" indent="0" algn="ctr">
              <a:buNone/>
            </a:pPr>
            <a:r>
              <a:rPr lang="en-GB" sz="1600" dirty="0">
                <a:hlinkClick r:id="rId3"/>
              </a:rPr>
              <a:t>(Brian) Krebs on Security</a:t>
            </a:r>
            <a:endParaRPr lang="en-GB" sz="1600" dirty="0"/>
          </a:p>
          <a:p>
            <a:pPr marL="0" indent="0" algn="ctr">
              <a:buNone/>
            </a:pPr>
            <a:r>
              <a:rPr lang="en-GB" sz="1600" dirty="0">
                <a:hlinkClick r:id="" action="ppaction://noaction"/>
              </a:rPr>
              <a:t>The Hacker News</a:t>
            </a:r>
            <a:endParaRPr lang="en-GB" sz="1600" dirty="0"/>
          </a:p>
          <a:p>
            <a:pPr marL="0" indent="0" algn="ctr">
              <a:buNone/>
            </a:pPr>
            <a:r>
              <a:rPr lang="en-GB" sz="1600" dirty="0">
                <a:hlinkClick r:id="rId4"/>
              </a:rPr>
              <a:t>Dark Reading</a:t>
            </a:r>
            <a:endParaRPr lang="en-GB" sz="1600" dirty="0"/>
          </a:p>
          <a:p>
            <a:pPr marL="0" indent="0" algn="ctr">
              <a:buNone/>
            </a:pPr>
            <a:r>
              <a:rPr lang="en-GB" sz="1600" dirty="0">
                <a:hlinkClick r:id="rId5"/>
              </a:rPr>
              <a:t>We Live Security</a:t>
            </a:r>
            <a:endParaRPr lang="en-GB" sz="1600" dirty="0"/>
          </a:p>
          <a:p>
            <a:pPr marL="0" indent="0" algn="ctr">
              <a:buNone/>
            </a:pPr>
            <a:r>
              <a:rPr lang="en-GB" sz="1600" dirty="0">
                <a:hlinkClick r:id="rId6"/>
              </a:rPr>
              <a:t>Troy Hunt – Weekly Updates</a:t>
            </a:r>
            <a:endParaRPr lang="en-GB" sz="1600" dirty="0"/>
          </a:p>
          <a:p>
            <a:pPr marL="0" indent="0" algn="ctr">
              <a:buNone/>
            </a:pPr>
            <a:r>
              <a:rPr lang="en-GB" sz="1600" dirty="0">
                <a:hlinkClick r:id="rId7"/>
              </a:rPr>
              <a:t>Red Team Notes</a:t>
            </a:r>
            <a:endParaRPr lang="en-GB" sz="1600" dirty="0"/>
          </a:p>
          <a:p>
            <a:pPr marL="0" indent="0" algn="ctr">
              <a:buNone/>
            </a:pPr>
            <a:r>
              <a:rPr lang="en-GB" sz="1600" dirty="0">
                <a:hlinkClick r:id="rId8"/>
              </a:rPr>
              <a:t>(Bruce) </a:t>
            </a:r>
            <a:r>
              <a:rPr lang="en-GB" sz="1600" dirty="0" err="1">
                <a:hlinkClick r:id="rId8"/>
              </a:rPr>
              <a:t>Schneier</a:t>
            </a:r>
            <a:r>
              <a:rPr lang="en-GB" sz="1600" dirty="0">
                <a:hlinkClick r:id="rId8"/>
              </a:rPr>
              <a:t> on Security</a:t>
            </a:r>
            <a:endParaRPr lang="en-GB" sz="1600"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lgn="ctr">
              <a:buNone/>
            </a:pPr>
            <a:r>
              <a:rPr lang="en-GB" sz="1600" dirty="0">
                <a:hlinkClick r:id="" action="ppaction://noaction"/>
              </a:rPr>
              <a:t>Risky Business</a:t>
            </a:r>
            <a:endParaRPr lang="en-GB" sz="1600" dirty="0"/>
          </a:p>
          <a:p>
            <a:pPr marL="0" indent="0" algn="ctr">
              <a:buNone/>
            </a:pPr>
            <a:r>
              <a:rPr lang="en-GB" sz="1600" dirty="0">
                <a:hlinkClick r:id="rId9"/>
              </a:rPr>
              <a:t>Black Hills Information Security</a:t>
            </a:r>
            <a:endParaRPr lang="en-GB" sz="1600" dirty="0"/>
          </a:p>
          <a:p>
            <a:pPr marL="0" indent="0" algn="ctr">
              <a:buNone/>
            </a:pPr>
            <a:r>
              <a:rPr lang="en-GB" sz="1600" dirty="0">
                <a:hlinkClick r:id="rId10"/>
              </a:rPr>
              <a:t>SANS Daily</a:t>
            </a:r>
            <a:endParaRPr lang="en-GB" sz="1600" dirty="0"/>
          </a:p>
          <a:p>
            <a:pPr marL="0" indent="0" algn="ctr">
              <a:buNone/>
            </a:pPr>
            <a:r>
              <a:rPr lang="en-GB" sz="1600" dirty="0">
                <a:hlinkClick r:id="rId11"/>
              </a:rPr>
              <a:t>Re-thinking the Human Factor</a:t>
            </a:r>
            <a:endParaRPr lang="en-GB" sz="1600" dirty="0"/>
          </a:p>
        </p:txBody>
      </p:sp>
      <p:pic>
        <p:nvPicPr>
          <p:cNvPr id="6" name="Picture 5" descr="Close-up of a tablet on a newspaper&#10;&#10;Description automatically generated">
            <a:extLst>
              <a:ext uri="{FF2B5EF4-FFF2-40B4-BE49-F238E27FC236}">
                <a16:creationId xmlns:a16="http://schemas.microsoft.com/office/drawing/2014/main" id="{660DB012-CE98-3940-94B9-C5A2C2E241AE}"/>
              </a:ext>
            </a:extLst>
          </p:cNvPr>
          <p:cNvPicPr>
            <a:picLocks noChangeAspect="1"/>
          </p:cNvPicPr>
          <p:nvPr/>
        </p:nvPicPr>
        <p:blipFill>
          <a:blip r:embed="rId12" cstate="print">
            <a:extLst>
              <a:ext uri="{28A0092B-C50C-407E-A947-70E740481C1C}">
                <a14:useLocalDpi xmlns:a14="http://schemas.microsoft.com/office/drawing/2010/main"/>
              </a:ext>
            </a:extLst>
          </a:blip>
          <a:stretch>
            <a:fillRect/>
          </a:stretch>
        </p:blipFill>
        <p:spPr>
          <a:xfrm>
            <a:off x="1175701" y="1065032"/>
            <a:ext cx="2705100" cy="1342139"/>
          </a:xfrm>
          <a:prstGeom prst="rect">
            <a:avLst/>
          </a:prstGeom>
        </p:spPr>
      </p:pic>
      <p:pic>
        <p:nvPicPr>
          <p:cNvPr id="7" name="Picture 6" descr="A person using a microphone&#10;&#10;Description automatically generated">
            <a:extLst>
              <a:ext uri="{FF2B5EF4-FFF2-40B4-BE49-F238E27FC236}">
                <a16:creationId xmlns:a16="http://schemas.microsoft.com/office/drawing/2014/main" id="{F8991030-B864-9146-977E-5184D2150E7A}"/>
              </a:ext>
            </a:extLst>
          </p:cNvPr>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5610578" y="1054790"/>
            <a:ext cx="2022122" cy="1348081"/>
          </a:xfrm>
          <a:prstGeom prst="rect">
            <a:avLst/>
          </a:prstGeom>
        </p:spPr>
      </p:pic>
      <p:sp>
        <p:nvSpPr>
          <p:cNvPr id="8" name="Rectangle 7">
            <a:extLst>
              <a:ext uri="{FF2B5EF4-FFF2-40B4-BE49-F238E27FC236}">
                <a16:creationId xmlns:a16="http://schemas.microsoft.com/office/drawing/2014/main" id="{7F6DC727-EB3C-8340-A6D0-D6EDB6AD9195}"/>
              </a:ext>
            </a:extLst>
          </p:cNvPr>
          <p:cNvSpPr/>
          <p:nvPr/>
        </p:nvSpPr>
        <p:spPr>
          <a:xfrm>
            <a:off x="5322643" y="4809533"/>
            <a:ext cx="2484334" cy="300082"/>
          </a:xfrm>
          <a:prstGeom prst="rect">
            <a:avLst/>
          </a:prstGeom>
        </p:spPr>
        <p:txBody>
          <a:bodyPr wrap="none">
            <a:spAutoFit/>
          </a:bodyPr>
          <a:lstStyle/>
          <a:p>
            <a:r>
              <a:rPr lang="en-IE" dirty="0">
                <a:solidFill>
                  <a:schemeClr val="tx1">
                    <a:lumMod val="95000"/>
                    <a:lumOff val="5000"/>
                  </a:schemeClr>
                </a:solidFill>
                <a:latin typeface="-apple-system"/>
              </a:rPr>
              <a:t>Photo by </a:t>
            </a:r>
            <a:r>
              <a:rPr lang="en-IE" dirty="0" err="1">
                <a:solidFill>
                  <a:schemeClr val="tx1">
                    <a:lumMod val="95000"/>
                    <a:lumOff val="5000"/>
                  </a:schemeClr>
                </a:solidFill>
                <a:latin typeface="-apple-system"/>
              </a:rPr>
              <a:t>Convertkit</a:t>
            </a:r>
            <a:r>
              <a:rPr lang="en-IE" dirty="0">
                <a:solidFill>
                  <a:schemeClr val="tx1">
                    <a:lumMod val="95000"/>
                    <a:lumOff val="5000"/>
                  </a:schemeClr>
                </a:solidFill>
                <a:latin typeface="-apple-system"/>
              </a:rPr>
              <a:t> on </a:t>
            </a:r>
            <a:r>
              <a:rPr lang="en-IE" dirty="0">
                <a:solidFill>
                  <a:schemeClr val="tx1">
                    <a:lumMod val="95000"/>
                    <a:lumOff val="5000"/>
                  </a:schemeClr>
                </a:solidFill>
                <a:latin typeface="-apple-system"/>
                <a:hlinkClick r:id="rId14">
                  <a:extLst>
                    <a:ext uri="{A12FA001-AC4F-418D-AE19-62706E023703}">
                      <ahyp:hlinkClr xmlns:ahyp="http://schemas.microsoft.com/office/drawing/2018/hyperlinkcolor" val="tx"/>
                    </a:ext>
                  </a:extLst>
                </a:hlinkClick>
              </a:rPr>
              <a:t>Unsplash</a:t>
            </a:r>
            <a:endParaRPr lang="en-GB" dirty="0">
              <a:solidFill>
                <a:schemeClr val="tx1">
                  <a:lumMod val="95000"/>
                  <a:lumOff val="5000"/>
                </a:schemeClr>
              </a:solidFill>
            </a:endParaRPr>
          </a:p>
        </p:txBody>
      </p:sp>
      <p:sp>
        <p:nvSpPr>
          <p:cNvPr id="9" name="Rectangle 8">
            <a:extLst>
              <a:ext uri="{FF2B5EF4-FFF2-40B4-BE49-F238E27FC236}">
                <a16:creationId xmlns:a16="http://schemas.microsoft.com/office/drawing/2014/main" id="{499B601F-485B-3E46-AF37-A0F9227723BF}"/>
              </a:ext>
            </a:extLst>
          </p:cNvPr>
          <p:cNvSpPr/>
          <p:nvPr/>
        </p:nvSpPr>
        <p:spPr>
          <a:xfrm>
            <a:off x="1286084" y="4850389"/>
            <a:ext cx="2793393" cy="300082"/>
          </a:xfrm>
          <a:prstGeom prst="rect">
            <a:avLst/>
          </a:prstGeom>
        </p:spPr>
        <p:txBody>
          <a:bodyPr wrap="none">
            <a:spAutoFit/>
          </a:bodyPr>
          <a:lstStyle/>
          <a:p>
            <a:r>
              <a:rPr lang="en-IE" dirty="0">
                <a:solidFill>
                  <a:schemeClr val="tx1">
                    <a:lumMod val="95000"/>
                    <a:lumOff val="5000"/>
                  </a:schemeClr>
                </a:solidFill>
                <a:latin typeface="-apple-system"/>
              </a:rPr>
              <a:t>Photo by Matthew </a:t>
            </a:r>
            <a:r>
              <a:rPr lang="en-IE" dirty="0" err="1">
                <a:solidFill>
                  <a:schemeClr val="tx1">
                    <a:lumMod val="95000"/>
                    <a:lumOff val="5000"/>
                  </a:schemeClr>
                </a:solidFill>
                <a:latin typeface="-apple-system"/>
              </a:rPr>
              <a:t>Guay</a:t>
            </a:r>
            <a:r>
              <a:rPr lang="en-IE" dirty="0">
                <a:solidFill>
                  <a:schemeClr val="tx1">
                    <a:lumMod val="95000"/>
                    <a:lumOff val="5000"/>
                  </a:schemeClr>
                </a:solidFill>
                <a:latin typeface="-apple-system"/>
              </a:rPr>
              <a:t> on </a:t>
            </a:r>
            <a:r>
              <a:rPr lang="en-IE" dirty="0">
                <a:solidFill>
                  <a:schemeClr val="tx1">
                    <a:lumMod val="95000"/>
                    <a:lumOff val="5000"/>
                  </a:schemeClr>
                </a:solidFill>
                <a:latin typeface="-apple-system"/>
                <a:hlinkClick r:id="rId14">
                  <a:extLst>
                    <a:ext uri="{A12FA001-AC4F-418D-AE19-62706E023703}">
                      <ahyp:hlinkClr xmlns:ahyp="http://schemas.microsoft.com/office/drawing/2018/hyperlinkcolor" val="tx"/>
                    </a:ext>
                  </a:extLst>
                </a:hlinkClick>
              </a:rPr>
              <a:t>Unsplash</a:t>
            </a:r>
            <a:endParaRPr lang="en-GB" dirty="0">
              <a:solidFill>
                <a:schemeClr val="tx1">
                  <a:lumMod val="95000"/>
                  <a:lumOff val="5000"/>
                </a:schemeClr>
              </a:solidFill>
            </a:endParaRPr>
          </a:p>
        </p:txBody>
      </p:sp>
    </p:spTree>
    <p:extLst>
      <p:ext uri="{BB962C8B-B14F-4D97-AF65-F5344CB8AC3E}">
        <p14:creationId xmlns:p14="http://schemas.microsoft.com/office/powerpoint/2010/main" val="36162624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C522842-123A-FB47-8DE8-3F46D47EA074}"/>
              </a:ext>
            </a:extLst>
          </p:cNvPr>
          <p:cNvSpPr>
            <a:spLocks noGrp="1"/>
          </p:cNvSpPr>
          <p:nvPr>
            <p:ph type="sldNum" sz="quarter" idx="4"/>
          </p:nvPr>
        </p:nvSpPr>
        <p:spPr/>
        <p:txBody>
          <a:bodyPr/>
          <a:lstStyle/>
          <a:p>
            <a:fld id="{9E7CA0F2-EE66-4F60-8C00-E0BE38E7AEC5}" type="slidenum">
              <a:rPr lang="en-GB" smtClean="0"/>
              <a:pPr/>
              <a:t>6</a:t>
            </a:fld>
            <a:endParaRPr lang="en-GB" dirty="0"/>
          </a:p>
        </p:txBody>
      </p:sp>
      <p:sp>
        <p:nvSpPr>
          <p:cNvPr id="4" name="Title 3">
            <a:extLst>
              <a:ext uri="{FF2B5EF4-FFF2-40B4-BE49-F238E27FC236}">
                <a16:creationId xmlns:a16="http://schemas.microsoft.com/office/drawing/2014/main" id="{706F6161-71A7-DA49-ABCB-EA4BC4FEC662}"/>
              </a:ext>
            </a:extLst>
          </p:cNvPr>
          <p:cNvSpPr>
            <a:spLocks noGrp="1"/>
          </p:cNvSpPr>
          <p:nvPr>
            <p:ph type="title"/>
          </p:nvPr>
        </p:nvSpPr>
        <p:spPr/>
        <p:txBody>
          <a:bodyPr/>
          <a:lstStyle/>
          <a:p>
            <a:r>
              <a:rPr lang="en-US" dirty="0"/>
              <a:t>Let’s get to know each other some more</a:t>
            </a:r>
          </a:p>
        </p:txBody>
      </p:sp>
      <p:sp>
        <p:nvSpPr>
          <p:cNvPr id="6" name="TextBox 5">
            <a:extLst>
              <a:ext uri="{FF2B5EF4-FFF2-40B4-BE49-F238E27FC236}">
                <a16:creationId xmlns:a16="http://schemas.microsoft.com/office/drawing/2014/main" id="{E906DABC-77DD-0248-A2A7-930EAC6B5EB9}"/>
              </a:ext>
            </a:extLst>
          </p:cNvPr>
          <p:cNvSpPr txBox="1"/>
          <p:nvPr/>
        </p:nvSpPr>
        <p:spPr>
          <a:xfrm>
            <a:off x="3396736" y="4840769"/>
            <a:ext cx="2207591" cy="276999"/>
          </a:xfrm>
          <a:prstGeom prst="rect">
            <a:avLst/>
          </a:prstGeom>
          <a:noFill/>
        </p:spPr>
        <p:txBody>
          <a:bodyPr wrap="none" rtlCol="0">
            <a:spAutoFit/>
          </a:bodyPr>
          <a:lstStyle/>
          <a:p>
            <a:pPr algn="ctr"/>
            <a:r>
              <a:rPr lang="en-IE" sz="1200" dirty="0"/>
              <a:t>Photo by </a:t>
            </a:r>
            <a:r>
              <a:rPr lang="en-IE" sz="1200" dirty="0">
                <a:hlinkClick r:id="rId3"/>
              </a:rPr>
              <a:t>Jeffrey Lin</a:t>
            </a:r>
            <a:r>
              <a:rPr lang="en-IE" sz="1200" dirty="0"/>
              <a:t> on </a:t>
            </a:r>
            <a:r>
              <a:rPr lang="en-IE" sz="1200" dirty="0">
                <a:hlinkClick r:id="rId4"/>
              </a:rPr>
              <a:t>Unsplash</a:t>
            </a:r>
            <a:endParaRPr lang="en-GB" sz="1200" dirty="0"/>
          </a:p>
        </p:txBody>
      </p:sp>
      <p:pic>
        <p:nvPicPr>
          <p:cNvPr id="14" name="Picture 13">
            <a:extLst>
              <a:ext uri="{FF2B5EF4-FFF2-40B4-BE49-F238E27FC236}">
                <a16:creationId xmlns:a16="http://schemas.microsoft.com/office/drawing/2014/main" id="{BB23B0DA-BD9B-3346-B7F5-CE82125BC549}"/>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913350" y="1164155"/>
            <a:ext cx="5174361" cy="3449574"/>
          </a:xfrm>
          <a:prstGeom prst="rect">
            <a:avLst/>
          </a:prstGeom>
        </p:spPr>
      </p:pic>
    </p:spTree>
    <p:extLst>
      <p:ext uri="{BB962C8B-B14F-4D97-AF65-F5344CB8AC3E}">
        <p14:creationId xmlns:p14="http://schemas.microsoft.com/office/powerpoint/2010/main" val="408530202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69B022-B440-594B-B0BF-295E395DCE06}"/>
              </a:ext>
            </a:extLst>
          </p:cNvPr>
          <p:cNvSpPr>
            <a:spLocks noGrp="1"/>
          </p:cNvSpPr>
          <p:nvPr>
            <p:ph idx="1"/>
          </p:nvPr>
        </p:nvSpPr>
        <p:spPr>
          <a:xfrm>
            <a:off x="90312" y="1083733"/>
            <a:ext cx="9053688" cy="3725800"/>
          </a:xfrm>
        </p:spPr>
        <p:txBody>
          <a:bodyPr>
            <a:noAutofit/>
          </a:bodyPr>
          <a:lstStyle/>
          <a:p>
            <a:r>
              <a:rPr lang="en-GB" sz="1400" dirty="0"/>
              <a:t>SIM3 standard: </a:t>
            </a:r>
            <a:r>
              <a:rPr lang="en-GB" sz="1400" dirty="0">
                <a:hlinkClick r:id="rId2"/>
              </a:rPr>
              <a:t>https://</a:t>
            </a:r>
            <a:r>
              <a:rPr lang="en-GB" sz="1400" dirty="0" err="1">
                <a:hlinkClick r:id="rId2"/>
              </a:rPr>
              <a:t>opencsirt.org</a:t>
            </a:r>
            <a:r>
              <a:rPr lang="en-GB" sz="1400" dirty="0">
                <a:hlinkClick r:id="rId2"/>
              </a:rPr>
              <a:t>/csirt-maturity/sim3-and-references/</a:t>
            </a:r>
            <a:r>
              <a:rPr lang="en-GB" sz="1400" dirty="0"/>
              <a:t> </a:t>
            </a:r>
          </a:p>
          <a:p>
            <a:r>
              <a:rPr lang="en-GB" sz="1400" dirty="0"/>
              <a:t>SIM3 online maturity tool &amp; ENISA baselines: </a:t>
            </a:r>
            <a:r>
              <a:rPr lang="en-GB" sz="1400" dirty="0">
                <a:hlinkClick r:id="rId3"/>
              </a:rPr>
              <a:t>https://sim3-check.opencsirt.org/</a:t>
            </a:r>
            <a:r>
              <a:rPr lang="en-GB" sz="1400" dirty="0"/>
              <a:t> </a:t>
            </a:r>
          </a:p>
          <a:p>
            <a:r>
              <a:rPr lang="en-GB" sz="1400" dirty="0"/>
              <a:t>FIRST Services Framework: </a:t>
            </a:r>
            <a:r>
              <a:rPr lang="en-GB" sz="1400" dirty="0">
                <a:hlinkClick r:id="rId4"/>
              </a:rPr>
              <a:t>https://www.first.org/standards/frameworks/csirts/csirt_services_framework_v2.1</a:t>
            </a:r>
            <a:r>
              <a:rPr lang="en-GB" sz="1400" dirty="0"/>
              <a:t> </a:t>
            </a:r>
          </a:p>
          <a:p>
            <a:r>
              <a:rPr lang="en-US" sz="1400" dirty="0"/>
              <a:t>RFC2350: </a:t>
            </a:r>
            <a:r>
              <a:rPr lang="en-US" sz="1400" dirty="0">
                <a:hlinkClick r:id="rId5"/>
              </a:rPr>
              <a:t>https://www.ietf.org/rfc/rfc2350.txt</a:t>
            </a:r>
            <a:r>
              <a:rPr lang="en-US" sz="1400" dirty="0"/>
              <a:t>  </a:t>
            </a:r>
          </a:p>
          <a:p>
            <a:r>
              <a:rPr lang="en-US" sz="1400" dirty="0">
                <a:solidFill>
                  <a:srgbClr val="0C2C52"/>
                </a:solidFill>
              </a:rPr>
              <a:t>ENISA Reference Incident Classification Taxonomy: </a:t>
            </a:r>
            <a:r>
              <a:rPr lang="en-US" sz="1400" dirty="0">
                <a:solidFill>
                  <a:srgbClr val="0C2C52"/>
                </a:solidFill>
                <a:hlinkClick r:id="rId6"/>
              </a:rPr>
              <a:t>https://www.enisa.europa.eu/publications/reference-incident-classification-taxonomy</a:t>
            </a:r>
            <a:endParaRPr lang="en-US" sz="1400" dirty="0">
              <a:solidFill>
                <a:srgbClr val="0C2C52"/>
              </a:solidFill>
            </a:endParaRPr>
          </a:p>
          <a:p>
            <a:r>
              <a:rPr lang="en-US" sz="1400" dirty="0">
                <a:solidFill>
                  <a:srgbClr val="0C2C52"/>
                </a:solidFill>
              </a:rPr>
              <a:t>FIRST website: </a:t>
            </a:r>
            <a:r>
              <a:rPr lang="en-US" sz="1400" dirty="0">
                <a:solidFill>
                  <a:srgbClr val="0C2C52"/>
                </a:solidFill>
                <a:hlinkClick r:id="rId7"/>
              </a:rPr>
              <a:t>https://www.first.org/</a:t>
            </a:r>
            <a:r>
              <a:rPr lang="en-US" sz="1400" dirty="0">
                <a:solidFill>
                  <a:srgbClr val="0C2C52"/>
                </a:solidFill>
              </a:rPr>
              <a:t> </a:t>
            </a:r>
          </a:p>
          <a:p>
            <a:r>
              <a:rPr lang="en-US" sz="1400" dirty="0">
                <a:solidFill>
                  <a:srgbClr val="0C2C52"/>
                </a:solidFill>
              </a:rPr>
              <a:t>TF-CSIRT Trusted Introducer website: </a:t>
            </a:r>
            <a:r>
              <a:rPr lang="en-US" sz="1400" dirty="0">
                <a:hlinkClick r:id="rId8"/>
              </a:rPr>
              <a:t>https://www.trusted-introducer.org/</a:t>
            </a:r>
            <a:endParaRPr lang="en-US" sz="1400" dirty="0"/>
          </a:p>
          <a:p>
            <a:r>
              <a:rPr lang="en-US" sz="1400" dirty="0"/>
              <a:t>CSIRT Handbook: </a:t>
            </a:r>
            <a:r>
              <a:rPr lang="en-US" sz="1400" dirty="0">
                <a:hlinkClick r:id="rId9"/>
              </a:rPr>
              <a:t>https://insights.sei.cmu.edu/library/handbook-for-computer-security-incident-response-teams-csirts/</a:t>
            </a:r>
            <a:r>
              <a:rPr lang="en-US" sz="1400" dirty="0"/>
              <a:t> </a:t>
            </a:r>
          </a:p>
          <a:p>
            <a:r>
              <a:rPr lang="en-US" sz="1400" dirty="0"/>
              <a:t>NCSC-NL cyber security assessments: </a:t>
            </a:r>
            <a:r>
              <a:rPr lang="en-US" sz="1400" dirty="0">
                <a:hlinkClick r:id="rId10"/>
              </a:rPr>
              <a:t>https://english.nctv.nl/topics/cyber-security-assessment-netherlands/documents</a:t>
            </a:r>
            <a:r>
              <a:rPr lang="en-US" sz="1400" dirty="0"/>
              <a:t>   </a:t>
            </a:r>
          </a:p>
          <a:p>
            <a:r>
              <a:rPr lang="en-US" sz="1400" dirty="0"/>
              <a:t>Cost of cybercrime: </a:t>
            </a:r>
            <a:r>
              <a:rPr lang="en-US" sz="1400" dirty="0">
                <a:hlinkClick r:id="rId11"/>
              </a:rPr>
              <a:t>https://www.forbes.com/sites/stevemorgan/2016/01/17/cyber-crime-costs-projected-to-reach-2-trillion-by-2019/#6b99128b3a91</a:t>
            </a:r>
            <a:endParaRPr lang="en-US" sz="1400" dirty="0"/>
          </a:p>
          <a:p>
            <a:r>
              <a:rPr lang="en-US" sz="1400" dirty="0"/>
              <a:t>Insider threat:</a:t>
            </a:r>
            <a:r>
              <a:rPr lang="en-US" sz="1600" dirty="0"/>
              <a:t> </a:t>
            </a:r>
            <a:r>
              <a:rPr lang="en-US" sz="1300" dirty="0">
                <a:hlinkClick r:id="rId12"/>
              </a:rPr>
              <a:t>https://www.tripwire.com/state-of-security/security-data-protection/insider-threats-main-security-threat-2017/</a:t>
            </a:r>
            <a:r>
              <a:rPr lang="en-US" sz="1300" dirty="0"/>
              <a:t> </a:t>
            </a:r>
          </a:p>
          <a:p>
            <a:endParaRPr lang="en-US" sz="1400" dirty="0"/>
          </a:p>
        </p:txBody>
      </p:sp>
      <p:sp>
        <p:nvSpPr>
          <p:cNvPr id="3" name="Slide Number Placeholder 2">
            <a:extLst>
              <a:ext uri="{FF2B5EF4-FFF2-40B4-BE49-F238E27FC236}">
                <a16:creationId xmlns:a16="http://schemas.microsoft.com/office/drawing/2014/main" id="{1CD78CCA-5E20-CC45-A86F-EF9A96532C11}"/>
              </a:ext>
            </a:extLst>
          </p:cNvPr>
          <p:cNvSpPr>
            <a:spLocks noGrp="1"/>
          </p:cNvSpPr>
          <p:nvPr>
            <p:ph type="sldNum" sz="quarter" idx="4"/>
          </p:nvPr>
        </p:nvSpPr>
        <p:spPr/>
        <p:txBody>
          <a:bodyPr/>
          <a:lstStyle/>
          <a:p>
            <a:fld id="{9E7CA0F2-EE66-4F60-8C00-E0BE38E7AEC5}" type="slidenum">
              <a:rPr lang="en-GB" smtClean="0"/>
              <a:pPr/>
              <a:t>60</a:t>
            </a:fld>
            <a:endParaRPr lang="en-GB" dirty="0"/>
          </a:p>
        </p:txBody>
      </p:sp>
      <p:sp>
        <p:nvSpPr>
          <p:cNvPr id="4" name="Title 3">
            <a:extLst>
              <a:ext uri="{FF2B5EF4-FFF2-40B4-BE49-F238E27FC236}">
                <a16:creationId xmlns:a16="http://schemas.microsoft.com/office/drawing/2014/main" id="{FA3FCA73-DA6F-CB47-A0C5-EBAF5BD0F6D4}"/>
              </a:ext>
            </a:extLst>
          </p:cNvPr>
          <p:cNvSpPr>
            <a:spLocks noGrp="1"/>
          </p:cNvSpPr>
          <p:nvPr>
            <p:ph type="title"/>
          </p:nvPr>
        </p:nvSpPr>
        <p:spPr/>
        <p:txBody>
          <a:bodyPr/>
          <a:lstStyle/>
          <a:p>
            <a:r>
              <a:rPr lang="en-GB" dirty="0"/>
              <a:t>Reading List</a:t>
            </a:r>
          </a:p>
        </p:txBody>
      </p:sp>
    </p:spTree>
    <p:extLst>
      <p:ext uri="{BB962C8B-B14F-4D97-AF65-F5344CB8AC3E}">
        <p14:creationId xmlns:p14="http://schemas.microsoft.com/office/powerpoint/2010/main" val="365716810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7A17E6-2A44-1443-8DAC-9CDFCE3B7A70}"/>
              </a:ext>
            </a:extLst>
          </p:cNvPr>
          <p:cNvSpPr>
            <a:spLocks noGrp="1"/>
          </p:cNvSpPr>
          <p:nvPr>
            <p:ph type="body" sz="quarter" idx="11"/>
          </p:nvPr>
        </p:nvSpPr>
        <p:spPr/>
        <p:txBody>
          <a:bodyPr/>
          <a:lstStyle/>
          <a:p>
            <a:r>
              <a:rPr lang="en-GB" dirty="0"/>
              <a:t>The End.</a:t>
            </a:r>
            <a:br>
              <a:rPr lang="en-GB" dirty="0"/>
            </a:br>
            <a:br>
              <a:rPr lang="en-GB" dirty="0"/>
            </a:br>
            <a:r>
              <a:rPr lang="en-GB" dirty="0"/>
              <a:t>Any questions ?</a:t>
            </a:r>
          </a:p>
        </p:txBody>
      </p:sp>
      <p:sp>
        <p:nvSpPr>
          <p:cNvPr id="3" name="Text Placeholder 2">
            <a:extLst>
              <a:ext uri="{FF2B5EF4-FFF2-40B4-BE49-F238E27FC236}">
                <a16:creationId xmlns:a16="http://schemas.microsoft.com/office/drawing/2014/main" id="{9318E12F-0802-8E40-934F-64C17F19B12D}"/>
              </a:ext>
            </a:extLst>
          </p:cNvPr>
          <p:cNvSpPr>
            <a:spLocks noGrp="1"/>
          </p:cNvSpPr>
          <p:nvPr>
            <p:ph type="body" sz="quarter" idx="17"/>
          </p:nvPr>
        </p:nvSpPr>
        <p:spPr/>
        <p:txBody>
          <a:bodyPr/>
          <a:lstStyle/>
          <a:p>
            <a:r>
              <a:rPr lang="en-GB" dirty="0"/>
              <a:t>Organisational Module</a:t>
            </a:r>
          </a:p>
          <a:p>
            <a:endParaRPr lang="en-GB" dirty="0"/>
          </a:p>
        </p:txBody>
      </p:sp>
      <p:sp>
        <p:nvSpPr>
          <p:cNvPr id="4" name="Text Placeholder 3">
            <a:extLst>
              <a:ext uri="{FF2B5EF4-FFF2-40B4-BE49-F238E27FC236}">
                <a16:creationId xmlns:a16="http://schemas.microsoft.com/office/drawing/2014/main" id="{356E6657-F47E-3140-8B5D-AE8AB4D32B11}"/>
              </a:ext>
            </a:extLst>
          </p:cNvPr>
          <p:cNvSpPr>
            <a:spLocks noGrp="1"/>
          </p:cNvSpPr>
          <p:nvPr>
            <p:ph type="body" sz="quarter" idx="14"/>
          </p:nvPr>
        </p:nvSpPr>
        <p:spPr/>
        <p:txBody>
          <a:bodyPr/>
          <a:lstStyle/>
          <a:p>
            <a:r>
              <a:rPr lang="en-GB" dirty="0"/>
              <a:t>TRANSITS I</a:t>
            </a:r>
          </a:p>
          <a:p>
            <a:endParaRPr lang="en-GB" dirty="0"/>
          </a:p>
        </p:txBody>
      </p:sp>
    </p:spTree>
    <p:extLst>
      <p:ext uri="{BB962C8B-B14F-4D97-AF65-F5344CB8AC3E}">
        <p14:creationId xmlns:p14="http://schemas.microsoft.com/office/powerpoint/2010/main" val="2616011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DCB4EE2-549C-3548-886B-D08BBD4F832A}"/>
              </a:ext>
            </a:extLst>
          </p:cNvPr>
          <p:cNvSpPr>
            <a:spLocks noGrp="1"/>
          </p:cNvSpPr>
          <p:nvPr>
            <p:ph type="sldNum" sz="quarter" idx="4"/>
          </p:nvPr>
        </p:nvSpPr>
        <p:spPr/>
        <p:txBody>
          <a:bodyPr/>
          <a:lstStyle/>
          <a:p>
            <a:fld id="{9E7CA0F2-EE66-4F60-8C00-E0BE38E7AEC5}" type="slidenum">
              <a:rPr lang="en-GB" smtClean="0"/>
              <a:pPr/>
              <a:t>7</a:t>
            </a:fld>
            <a:endParaRPr lang="en-GB" dirty="0"/>
          </a:p>
        </p:txBody>
      </p:sp>
      <p:sp>
        <p:nvSpPr>
          <p:cNvPr id="4" name="Title 3">
            <a:extLst>
              <a:ext uri="{FF2B5EF4-FFF2-40B4-BE49-F238E27FC236}">
                <a16:creationId xmlns:a16="http://schemas.microsoft.com/office/drawing/2014/main" id="{9F691610-865E-0B44-8664-706CCDCAA13B}"/>
              </a:ext>
            </a:extLst>
          </p:cNvPr>
          <p:cNvSpPr>
            <a:spLocks noGrp="1"/>
          </p:cNvSpPr>
          <p:nvPr>
            <p:ph type="title"/>
          </p:nvPr>
        </p:nvSpPr>
        <p:spPr/>
        <p:txBody>
          <a:bodyPr/>
          <a:lstStyle/>
          <a:p>
            <a:r>
              <a:rPr lang="en-GB" dirty="0"/>
              <a:t>The Helium Stick</a:t>
            </a:r>
          </a:p>
        </p:txBody>
      </p:sp>
      <p:pic>
        <p:nvPicPr>
          <p:cNvPr id="5" name="Picture 4" descr="A close-up of a stick&#10;&#10;Description automatically generated">
            <a:extLst>
              <a:ext uri="{FF2B5EF4-FFF2-40B4-BE49-F238E27FC236}">
                <a16:creationId xmlns:a16="http://schemas.microsoft.com/office/drawing/2014/main" id="{8E3726F3-6926-FB41-8E7B-F4E96489EA20}"/>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205403" y="1327040"/>
            <a:ext cx="4733193" cy="3156060"/>
          </a:xfrm>
          <a:prstGeom prst="rect">
            <a:avLst/>
          </a:prstGeom>
        </p:spPr>
      </p:pic>
    </p:spTree>
    <p:extLst>
      <p:ext uri="{BB962C8B-B14F-4D97-AF65-F5344CB8AC3E}">
        <p14:creationId xmlns:p14="http://schemas.microsoft.com/office/powerpoint/2010/main" val="2428809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6328ED-9623-5841-8A6B-C052E9787DA0}"/>
              </a:ext>
            </a:extLst>
          </p:cNvPr>
          <p:cNvSpPr>
            <a:spLocks noGrp="1"/>
          </p:cNvSpPr>
          <p:nvPr>
            <p:ph idx="1"/>
          </p:nvPr>
        </p:nvSpPr>
        <p:spPr/>
        <p:txBody>
          <a:bodyPr/>
          <a:lstStyle/>
          <a:p>
            <a:pPr marL="0" lvl="0" indent="0">
              <a:buNone/>
            </a:pPr>
            <a:r>
              <a:rPr lang="en-US" dirty="0"/>
              <a:t>Groups of 4 :</a:t>
            </a:r>
          </a:p>
          <a:p>
            <a:pPr lvl="1"/>
            <a:r>
              <a:rPr lang="en-US" dirty="0"/>
              <a:t>7 minutes discussion </a:t>
            </a:r>
          </a:p>
          <a:p>
            <a:pPr marL="0" lvl="0" indent="0">
              <a:buNone/>
            </a:pPr>
            <a:r>
              <a:rPr lang="en-US" dirty="0"/>
              <a:t>Discuss in plenary</a:t>
            </a:r>
          </a:p>
        </p:txBody>
      </p:sp>
      <p:sp>
        <p:nvSpPr>
          <p:cNvPr id="3" name="Slide Number Placeholder 2">
            <a:extLst>
              <a:ext uri="{FF2B5EF4-FFF2-40B4-BE49-F238E27FC236}">
                <a16:creationId xmlns:a16="http://schemas.microsoft.com/office/drawing/2014/main" id="{8413D967-85F1-B944-A025-2387BFFBA5EF}"/>
              </a:ext>
            </a:extLst>
          </p:cNvPr>
          <p:cNvSpPr>
            <a:spLocks noGrp="1"/>
          </p:cNvSpPr>
          <p:nvPr>
            <p:ph type="sldNum" sz="quarter" idx="4"/>
          </p:nvPr>
        </p:nvSpPr>
        <p:spPr/>
        <p:txBody>
          <a:bodyPr/>
          <a:lstStyle/>
          <a:p>
            <a:fld id="{9E7CA0F2-EE66-4F60-8C00-E0BE38E7AEC5}" type="slidenum">
              <a:rPr lang="en-GB" smtClean="0"/>
              <a:pPr/>
              <a:t>8</a:t>
            </a:fld>
            <a:endParaRPr lang="en-GB" dirty="0"/>
          </a:p>
        </p:txBody>
      </p:sp>
      <p:sp>
        <p:nvSpPr>
          <p:cNvPr id="4" name="Title 3">
            <a:extLst>
              <a:ext uri="{FF2B5EF4-FFF2-40B4-BE49-F238E27FC236}">
                <a16:creationId xmlns:a16="http://schemas.microsoft.com/office/drawing/2014/main" id="{FE379681-1D82-0A43-9BE9-FDE917D44331}"/>
              </a:ext>
            </a:extLst>
          </p:cNvPr>
          <p:cNvSpPr>
            <a:spLocks noGrp="1"/>
          </p:cNvSpPr>
          <p:nvPr>
            <p:ph type="title"/>
          </p:nvPr>
        </p:nvSpPr>
        <p:spPr/>
        <p:txBody>
          <a:bodyPr/>
          <a:lstStyle/>
          <a:p>
            <a:r>
              <a:rPr lang="en-US" dirty="0"/>
              <a:t>What is it you want to protect ?</a:t>
            </a:r>
          </a:p>
        </p:txBody>
      </p:sp>
      <p:sp>
        <p:nvSpPr>
          <p:cNvPr id="8" name="TextBox 7">
            <a:extLst>
              <a:ext uri="{FF2B5EF4-FFF2-40B4-BE49-F238E27FC236}">
                <a16:creationId xmlns:a16="http://schemas.microsoft.com/office/drawing/2014/main" id="{250E0CAF-E12B-C344-955A-A7F6DE7A03FD}"/>
              </a:ext>
            </a:extLst>
          </p:cNvPr>
          <p:cNvSpPr txBox="1"/>
          <p:nvPr/>
        </p:nvSpPr>
        <p:spPr>
          <a:xfrm>
            <a:off x="3358462" y="4857471"/>
            <a:ext cx="2422715" cy="276999"/>
          </a:xfrm>
          <a:prstGeom prst="rect">
            <a:avLst/>
          </a:prstGeom>
          <a:noFill/>
        </p:spPr>
        <p:txBody>
          <a:bodyPr wrap="none" rtlCol="0">
            <a:spAutoFit/>
          </a:bodyPr>
          <a:lstStyle/>
          <a:p>
            <a:pPr algn="ctr"/>
            <a:r>
              <a:rPr lang="en-IE" sz="1200" dirty="0"/>
              <a:t>Photo by </a:t>
            </a:r>
            <a:r>
              <a:rPr lang="en-IE" sz="1200" dirty="0">
                <a:hlinkClick r:id="rId3"/>
              </a:rPr>
              <a:t>Samuel Zeller</a:t>
            </a:r>
            <a:r>
              <a:rPr lang="en-IE" sz="1200" dirty="0"/>
              <a:t> on </a:t>
            </a:r>
            <a:r>
              <a:rPr lang="en-IE" sz="1200" dirty="0">
                <a:hlinkClick r:id="rId4"/>
              </a:rPr>
              <a:t>Unsplash</a:t>
            </a:r>
            <a:endParaRPr lang="en-GB" sz="1050" dirty="0"/>
          </a:p>
        </p:txBody>
      </p:sp>
      <p:pic>
        <p:nvPicPr>
          <p:cNvPr id="12" name="Picture 11">
            <a:extLst>
              <a:ext uri="{FF2B5EF4-FFF2-40B4-BE49-F238E27FC236}">
                <a16:creationId xmlns:a16="http://schemas.microsoft.com/office/drawing/2014/main" id="{93365549-1797-D34E-9644-B3A4AAB9B3FE}"/>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358462" y="1063500"/>
            <a:ext cx="2432269" cy="3648403"/>
          </a:xfrm>
          <a:prstGeom prst="rect">
            <a:avLst/>
          </a:prstGeom>
        </p:spPr>
      </p:pic>
    </p:spTree>
    <p:extLst>
      <p:ext uri="{BB962C8B-B14F-4D97-AF65-F5344CB8AC3E}">
        <p14:creationId xmlns:p14="http://schemas.microsoft.com/office/powerpoint/2010/main" val="1335710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9283100-424B-3941-964E-6ADFDC29E1D0}"/>
              </a:ext>
            </a:extLst>
          </p:cNvPr>
          <p:cNvSpPr>
            <a:spLocks noGrp="1"/>
          </p:cNvSpPr>
          <p:nvPr>
            <p:ph type="sldNum" sz="quarter" idx="4"/>
          </p:nvPr>
        </p:nvSpPr>
        <p:spPr/>
        <p:txBody>
          <a:bodyPr/>
          <a:lstStyle/>
          <a:p>
            <a:fld id="{9E7CA0F2-EE66-4F60-8C00-E0BE38E7AEC5}" type="slidenum">
              <a:rPr lang="en-GB" smtClean="0"/>
              <a:pPr/>
              <a:t>9</a:t>
            </a:fld>
            <a:endParaRPr lang="en-GB" dirty="0"/>
          </a:p>
        </p:txBody>
      </p:sp>
      <p:sp>
        <p:nvSpPr>
          <p:cNvPr id="4" name="Title 3">
            <a:extLst>
              <a:ext uri="{FF2B5EF4-FFF2-40B4-BE49-F238E27FC236}">
                <a16:creationId xmlns:a16="http://schemas.microsoft.com/office/drawing/2014/main" id="{7072679D-F715-994D-BAF7-9F8AAA546C50}"/>
              </a:ext>
            </a:extLst>
          </p:cNvPr>
          <p:cNvSpPr>
            <a:spLocks noGrp="1"/>
          </p:cNvSpPr>
          <p:nvPr>
            <p:ph type="title"/>
          </p:nvPr>
        </p:nvSpPr>
        <p:spPr/>
        <p:txBody>
          <a:bodyPr/>
          <a:lstStyle/>
          <a:p>
            <a:r>
              <a:rPr lang="en-US" dirty="0"/>
              <a:t>Internet history :</a:t>
            </a:r>
            <a:br>
              <a:rPr lang="en-US" dirty="0"/>
            </a:br>
            <a:r>
              <a:rPr lang="en-US" dirty="0"/>
              <a:t>need for incident management &amp; governance</a:t>
            </a:r>
          </a:p>
        </p:txBody>
      </p:sp>
      <p:grpSp>
        <p:nvGrpSpPr>
          <p:cNvPr id="5" name="Group 4">
            <a:extLst>
              <a:ext uri="{FF2B5EF4-FFF2-40B4-BE49-F238E27FC236}">
                <a16:creationId xmlns:a16="http://schemas.microsoft.com/office/drawing/2014/main" id="{75C7620D-C0AA-AF42-B835-6A52124D2D7E}"/>
              </a:ext>
            </a:extLst>
          </p:cNvPr>
          <p:cNvGrpSpPr/>
          <p:nvPr/>
        </p:nvGrpSpPr>
        <p:grpSpPr>
          <a:xfrm>
            <a:off x="-274165" y="-1452028"/>
            <a:ext cx="9099660" cy="6996198"/>
            <a:chOff x="0" y="-1429047"/>
            <a:chExt cx="9099660" cy="6996198"/>
          </a:xfrm>
        </p:grpSpPr>
        <p:grpSp>
          <p:nvGrpSpPr>
            <p:cNvPr id="77" name="Group 76">
              <a:extLst>
                <a:ext uri="{FF2B5EF4-FFF2-40B4-BE49-F238E27FC236}">
                  <a16:creationId xmlns:a16="http://schemas.microsoft.com/office/drawing/2014/main" id="{D5537672-6D6B-9146-AAF8-D27B63E89CFF}"/>
                </a:ext>
              </a:extLst>
            </p:cNvPr>
            <p:cNvGrpSpPr>
              <a:grpSpLocks noChangeAspect="1"/>
            </p:cNvGrpSpPr>
            <p:nvPr/>
          </p:nvGrpSpPr>
          <p:grpSpPr>
            <a:xfrm>
              <a:off x="428846" y="-1429047"/>
              <a:ext cx="8670814" cy="6996198"/>
              <a:chOff x="152400" y="-1468235"/>
              <a:chExt cx="9224272" cy="7442765"/>
            </a:xfrm>
          </p:grpSpPr>
          <p:cxnSp>
            <p:nvCxnSpPr>
              <p:cNvPr id="79" name="Shape 356">
                <a:extLst>
                  <a:ext uri="{FF2B5EF4-FFF2-40B4-BE49-F238E27FC236}">
                    <a16:creationId xmlns:a16="http://schemas.microsoft.com/office/drawing/2014/main" id="{ED8E2676-EFAB-194A-8DA0-3D8D5738F6E2}"/>
                  </a:ext>
                </a:extLst>
              </p:cNvPr>
              <p:cNvCxnSpPr>
                <a:cxnSpLocks/>
              </p:cNvCxnSpPr>
              <p:nvPr/>
            </p:nvCxnSpPr>
            <p:spPr>
              <a:xfrm flipV="1">
                <a:off x="228600" y="5153726"/>
                <a:ext cx="9148072" cy="18783"/>
              </a:xfrm>
              <a:prstGeom prst="straightConnector1">
                <a:avLst/>
              </a:prstGeom>
              <a:noFill/>
              <a:ln w="76200" cap="flat" cmpd="sng">
                <a:solidFill>
                  <a:schemeClr val="accent4"/>
                </a:solidFill>
                <a:prstDash val="solid"/>
                <a:round/>
                <a:headEnd type="none" w="med" len="med"/>
                <a:tailEnd type="none" w="med" len="med"/>
              </a:ln>
            </p:spPr>
          </p:cxnSp>
          <p:sp>
            <p:nvSpPr>
              <p:cNvPr id="80" name="Shape 357">
                <a:extLst>
                  <a:ext uri="{FF2B5EF4-FFF2-40B4-BE49-F238E27FC236}">
                    <a16:creationId xmlns:a16="http://schemas.microsoft.com/office/drawing/2014/main" id="{B6E39049-CE71-F54A-AEF7-3AE479693E1E}"/>
                  </a:ext>
                </a:extLst>
              </p:cNvPr>
              <p:cNvSpPr/>
              <p:nvPr/>
            </p:nvSpPr>
            <p:spPr>
              <a:xfrm>
                <a:off x="152400" y="5046909"/>
                <a:ext cx="230700" cy="230700"/>
              </a:xfrm>
              <a:prstGeom prst="ellipse">
                <a:avLst/>
              </a:prstGeom>
              <a:solidFill>
                <a:srgbClr val="00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81" name="Shape 358">
                <a:extLst>
                  <a:ext uri="{FF2B5EF4-FFF2-40B4-BE49-F238E27FC236}">
                    <a16:creationId xmlns:a16="http://schemas.microsoft.com/office/drawing/2014/main" id="{A5EFC190-1720-1A4B-B70F-B6FA8D48F37B}"/>
                  </a:ext>
                </a:extLst>
              </p:cNvPr>
              <p:cNvSpPr txBox="1"/>
              <p:nvPr/>
            </p:nvSpPr>
            <p:spPr>
              <a:xfrm rot="18709799">
                <a:off x="287034" y="2033201"/>
                <a:ext cx="7346130"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1988: Morris Worm led to creation of CERT et al.</a:t>
                </a:r>
              </a:p>
            </p:txBody>
          </p:sp>
          <p:sp>
            <p:nvSpPr>
              <p:cNvPr id="82" name="Shape 359">
                <a:extLst>
                  <a:ext uri="{FF2B5EF4-FFF2-40B4-BE49-F238E27FC236}">
                    <a16:creationId xmlns:a16="http://schemas.microsoft.com/office/drawing/2014/main" id="{058A39A0-8521-4E44-9E2C-AF4B550DD819}"/>
                  </a:ext>
                </a:extLst>
              </p:cNvPr>
              <p:cNvSpPr/>
              <p:nvPr/>
            </p:nvSpPr>
            <p:spPr>
              <a:xfrm>
                <a:off x="1307828" y="5046909"/>
                <a:ext cx="230700" cy="230700"/>
              </a:xfrm>
              <a:prstGeom prst="ellipse">
                <a:avLst/>
              </a:prstGeom>
              <a:solidFill>
                <a:srgbClr val="FF0000"/>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83" name="Shape 360">
                <a:extLst>
                  <a:ext uri="{FF2B5EF4-FFF2-40B4-BE49-F238E27FC236}">
                    <a16:creationId xmlns:a16="http://schemas.microsoft.com/office/drawing/2014/main" id="{E9A95607-0636-224E-A462-CB8D39BC94DF}"/>
                  </a:ext>
                </a:extLst>
              </p:cNvPr>
              <p:cNvSpPr txBox="1"/>
              <p:nvPr/>
            </p:nvSpPr>
            <p:spPr>
              <a:xfrm rot="18709799">
                <a:off x="-224804" y="2060001"/>
                <a:ext cx="7346130"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1984: creation of global DNS</a:t>
                </a:r>
              </a:p>
            </p:txBody>
          </p:sp>
          <p:sp>
            <p:nvSpPr>
              <p:cNvPr id="84" name="Shape 361">
                <a:extLst>
                  <a:ext uri="{FF2B5EF4-FFF2-40B4-BE49-F238E27FC236}">
                    <a16:creationId xmlns:a16="http://schemas.microsoft.com/office/drawing/2014/main" id="{9E5ED635-BA1C-4447-AFF7-E60B8DF63F35}"/>
                  </a:ext>
                </a:extLst>
              </p:cNvPr>
              <p:cNvSpPr txBox="1"/>
              <p:nvPr/>
            </p:nvSpPr>
            <p:spPr>
              <a:xfrm rot="18709799">
                <a:off x="-892636" y="2024333"/>
                <a:ext cx="7346130"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196X: ARPANET</a:t>
                </a:r>
              </a:p>
            </p:txBody>
          </p:sp>
          <p:sp>
            <p:nvSpPr>
              <p:cNvPr id="85" name="Shape 362">
                <a:extLst>
                  <a:ext uri="{FF2B5EF4-FFF2-40B4-BE49-F238E27FC236}">
                    <a16:creationId xmlns:a16="http://schemas.microsoft.com/office/drawing/2014/main" id="{5BFC73C0-4FB7-E749-84A8-73853670901F}"/>
                  </a:ext>
                </a:extLst>
              </p:cNvPr>
              <p:cNvSpPr/>
              <p:nvPr/>
            </p:nvSpPr>
            <p:spPr>
              <a:xfrm>
                <a:off x="842761" y="5046909"/>
                <a:ext cx="230700" cy="230700"/>
              </a:xfrm>
              <a:prstGeom prst="ellipse">
                <a:avLst/>
              </a:prstGeom>
              <a:solidFill>
                <a:srgbClr val="00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86" name="Shape 363">
                <a:extLst>
                  <a:ext uri="{FF2B5EF4-FFF2-40B4-BE49-F238E27FC236}">
                    <a16:creationId xmlns:a16="http://schemas.microsoft.com/office/drawing/2014/main" id="{E686D9A0-89A8-8148-B712-D618F4D197F4}"/>
                  </a:ext>
                </a:extLst>
              </p:cNvPr>
              <p:cNvSpPr/>
              <p:nvPr/>
            </p:nvSpPr>
            <p:spPr>
              <a:xfrm>
                <a:off x="1576599"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87" name="Shape 364">
                <a:extLst>
                  <a:ext uri="{FF2B5EF4-FFF2-40B4-BE49-F238E27FC236}">
                    <a16:creationId xmlns:a16="http://schemas.microsoft.com/office/drawing/2014/main" id="{25E1A002-8CEE-F34A-A366-F491C3AAF17F}"/>
                  </a:ext>
                </a:extLst>
              </p:cNvPr>
              <p:cNvSpPr txBox="1"/>
              <p:nvPr/>
            </p:nvSpPr>
            <p:spPr>
              <a:xfrm rot="18709799">
                <a:off x="472564" y="2106037"/>
                <a:ext cx="7346130" cy="287879"/>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1989: FIRST founded</a:t>
                </a:r>
              </a:p>
            </p:txBody>
          </p:sp>
          <p:sp>
            <p:nvSpPr>
              <p:cNvPr id="88" name="Shape 365">
                <a:extLst>
                  <a:ext uri="{FF2B5EF4-FFF2-40B4-BE49-F238E27FC236}">
                    <a16:creationId xmlns:a16="http://schemas.microsoft.com/office/drawing/2014/main" id="{7B971929-E830-EE44-B7B7-43165C6195A3}"/>
                  </a:ext>
                </a:extLst>
              </p:cNvPr>
              <p:cNvSpPr/>
              <p:nvPr/>
            </p:nvSpPr>
            <p:spPr>
              <a:xfrm>
                <a:off x="2499284"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89" name="Shape 366">
                <a:extLst>
                  <a:ext uri="{FF2B5EF4-FFF2-40B4-BE49-F238E27FC236}">
                    <a16:creationId xmlns:a16="http://schemas.microsoft.com/office/drawing/2014/main" id="{9F3677FC-87F1-FB4A-99AC-06CDC82C8F4A}"/>
                  </a:ext>
                </a:extLst>
              </p:cNvPr>
              <p:cNvSpPr txBox="1"/>
              <p:nvPr/>
            </p:nvSpPr>
            <p:spPr>
              <a:xfrm rot="18709799">
                <a:off x="1441089" y="2052656"/>
                <a:ext cx="7346130"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1996: Aleph1: “Smashing the Stack for Fun and Profit”</a:t>
                </a:r>
              </a:p>
            </p:txBody>
          </p:sp>
          <p:sp>
            <p:nvSpPr>
              <p:cNvPr id="90" name="Shape 367">
                <a:extLst>
                  <a:ext uri="{FF2B5EF4-FFF2-40B4-BE49-F238E27FC236}">
                    <a16:creationId xmlns:a16="http://schemas.microsoft.com/office/drawing/2014/main" id="{5444A3A2-A2AB-8647-90D4-85DDB5E60BA5}"/>
                  </a:ext>
                </a:extLst>
              </p:cNvPr>
              <p:cNvSpPr/>
              <p:nvPr/>
            </p:nvSpPr>
            <p:spPr>
              <a:xfrm>
                <a:off x="3277436" y="5046909"/>
                <a:ext cx="230700" cy="230700"/>
              </a:xfrm>
              <a:prstGeom prst="ellipse">
                <a:avLst/>
              </a:prstGeom>
              <a:solidFill>
                <a:srgbClr val="FF0000"/>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91" name="Shape 368">
                <a:extLst>
                  <a:ext uri="{FF2B5EF4-FFF2-40B4-BE49-F238E27FC236}">
                    <a16:creationId xmlns:a16="http://schemas.microsoft.com/office/drawing/2014/main" id="{14DC40AC-7D0D-6C47-B798-929709326162}"/>
                  </a:ext>
                </a:extLst>
              </p:cNvPr>
              <p:cNvSpPr txBox="1"/>
              <p:nvPr/>
            </p:nvSpPr>
            <p:spPr>
              <a:xfrm rot="18709785">
                <a:off x="2571548" y="2856546"/>
                <a:ext cx="5136152"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2000: Burst of Dot-Com Bubble</a:t>
                </a:r>
              </a:p>
            </p:txBody>
          </p:sp>
          <p:sp>
            <p:nvSpPr>
              <p:cNvPr id="92" name="Shape 369">
                <a:extLst>
                  <a:ext uri="{FF2B5EF4-FFF2-40B4-BE49-F238E27FC236}">
                    <a16:creationId xmlns:a16="http://schemas.microsoft.com/office/drawing/2014/main" id="{BC2B6FF7-8EEF-A746-82CC-737DC599D056}"/>
                  </a:ext>
                </a:extLst>
              </p:cNvPr>
              <p:cNvSpPr/>
              <p:nvPr/>
            </p:nvSpPr>
            <p:spPr>
              <a:xfrm>
                <a:off x="2876141"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93" name="Shape 370">
                <a:extLst>
                  <a:ext uri="{FF2B5EF4-FFF2-40B4-BE49-F238E27FC236}">
                    <a16:creationId xmlns:a16="http://schemas.microsoft.com/office/drawing/2014/main" id="{4B79652F-61D1-4142-AC0D-BEFA2A144AB4}"/>
                  </a:ext>
                </a:extLst>
              </p:cNvPr>
              <p:cNvSpPr txBox="1"/>
              <p:nvPr/>
            </p:nvSpPr>
            <p:spPr>
              <a:xfrm rot="18709799">
                <a:off x="1823769" y="2041907"/>
                <a:ext cx="7346130" cy="482928"/>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1998: CSIRT Handbook</a:t>
                </a:r>
              </a:p>
            </p:txBody>
          </p:sp>
          <p:sp>
            <p:nvSpPr>
              <p:cNvPr id="95" name="Shape 372">
                <a:extLst>
                  <a:ext uri="{FF2B5EF4-FFF2-40B4-BE49-F238E27FC236}">
                    <a16:creationId xmlns:a16="http://schemas.microsoft.com/office/drawing/2014/main" id="{AA2AA662-935A-B242-92D7-A31F05CB97BF}"/>
                  </a:ext>
                </a:extLst>
              </p:cNvPr>
              <p:cNvSpPr txBox="1"/>
              <p:nvPr/>
            </p:nvSpPr>
            <p:spPr>
              <a:xfrm rot="18709799">
                <a:off x="2485176" y="2084389"/>
                <a:ext cx="7346130" cy="336959"/>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2001: TF-CSIRT started &amp; Budapest Convention signed</a:t>
                </a:r>
              </a:p>
            </p:txBody>
          </p:sp>
          <p:sp>
            <p:nvSpPr>
              <p:cNvPr id="96" name="Shape 373">
                <a:extLst>
                  <a:ext uri="{FF2B5EF4-FFF2-40B4-BE49-F238E27FC236}">
                    <a16:creationId xmlns:a16="http://schemas.microsoft.com/office/drawing/2014/main" id="{08538C72-AABC-2140-99EB-10EF4323E4D5}"/>
                  </a:ext>
                </a:extLst>
              </p:cNvPr>
              <p:cNvSpPr txBox="1"/>
              <p:nvPr/>
            </p:nvSpPr>
            <p:spPr>
              <a:xfrm rot="18709916">
                <a:off x="3882589" y="3217423"/>
                <a:ext cx="4066047" cy="367777"/>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2005: Internet Governance Forum (IGF)</a:t>
                </a:r>
              </a:p>
              <a:p>
                <a:pPr marL="0" marR="0" lvl="0" indent="0" algn="l" rtl="0">
                  <a:spcBef>
                    <a:spcPts val="0"/>
                  </a:spcBef>
                  <a:spcAft>
                    <a:spcPts val="0"/>
                  </a:spcAft>
                  <a:buNone/>
                </a:pPr>
                <a:endParaRPr lang="en-US" sz="1600" dirty="0">
                  <a:solidFill>
                    <a:schemeClr val="dk1"/>
                  </a:solidFill>
                  <a:latin typeface="Calibri"/>
                  <a:ea typeface="Calibri"/>
                  <a:cs typeface="Calibri"/>
                  <a:sym typeface="Calibri"/>
                </a:endParaRPr>
              </a:p>
            </p:txBody>
          </p:sp>
          <p:sp>
            <p:nvSpPr>
              <p:cNvPr id="98" name="Shape 375">
                <a:extLst>
                  <a:ext uri="{FF2B5EF4-FFF2-40B4-BE49-F238E27FC236}">
                    <a16:creationId xmlns:a16="http://schemas.microsoft.com/office/drawing/2014/main" id="{E67982C3-1FA4-8A41-94A7-6AB548F77849}"/>
                  </a:ext>
                </a:extLst>
              </p:cNvPr>
              <p:cNvSpPr/>
              <p:nvPr/>
            </p:nvSpPr>
            <p:spPr>
              <a:xfrm>
                <a:off x="6899850" y="5046909"/>
                <a:ext cx="230700" cy="230700"/>
              </a:xfrm>
              <a:prstGeom prst="ellipse">
                <a:avLst/>
              </a:prstGeom>
              <a:solidFill>
                <a:srgbClr val="FF0000"/>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1" name="Shape 378">
                <a:extLst>
                  <a:ext uri="{FF2B5EF4-FFF2-40B4-BE49-F238E27FC236}">
                    <a16:creationId xmlns:a16="http://schemas.microsoft.com/office/drawing/2014/main" id="{0FA3ABE5-90F4-2B49-9B46-723280349581}"/>
                  </a:ext>
                </a:extLst>
              </p:cNvPr>
              <p:cNvSpPr/>
              <p:nvPr/>
            </p:nvSpPr>
            <p:spPr>
              <a:xfrm>
                <a:off x="3611240"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2" name="Shape 379">
                <a:extLst>
                  <a:ext uri="{FF2B5EF4-FFF2-40B4-BE49-F238E27FC236}">
                    <a16:creationId xmlns:a16="http://schemas.microsoft.com/office/drawing/2014/main" id="{04C60751-E119-484F-9E86-F2FEE2D18F68}"/>
                  </a:ext>
                </a:extLst>
              </p:cNvPr>
              <p:cNvSpPr/>
              <p:nvPr/>
            </p:nvSpPr>
            <p:spPr>
              <a:xfrm>
                <a:off x="4052709"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3" name="Shape 380">
                <a:extLst>
                  <a:ext uri="{FF2B5EF4-FFF2-40B4-BE49-F238E27FC236}">
                    <a16:creationId xmlns:a16="http://schemas.microsoft.com/office/drawing/2014/main" id="{4F7F0C88-4486-0E4D-93EA-83C17A284D92}"/>
                  </a:ext>
                </a:extLst>
              </p:cNvPr>
              <p:cNvSpPr txBox="1"/>
              <p:nvPr/>
            </p:nvSpPr>
            <p:spPr>
              <a:xfrm rot="18709799">
                <a:off x="2926644" y="2036351"/>
                <a:ext cx="7346131" cy="336959"/>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2003: World Summit on the Information Society</a:t>
                </a:r>
              </a:p>
            </p:txBody>
          </p:sp>
          <p:sp>
            <p:nvSpPr>
              <p:cNvPr id="104" name="Shape 381">
                <a:extLst>
                  <a:ext uri="{FF2B5EF4-FFF2-40B4-BE49-F238E27FC236}">
                    <a16:creationId xmlns:a16="http://schemas.microsoft.com/office/drawing/2014/main" id="{4EF9EBD4-77B8-6948-8F34-E5D0B97C44DB}"/>
                  </a:ext>
                </a:extLst>
              </p:cNvPr>
              <p:cNvSpPr/>
              <p:nvPr/>
            </p:nvSpPr>
            <p:spPr>
              <a:xfrm>
                <a:off x="5909249"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dirty="0">
                  <a:solidFill>
                    <a:schemeClr val="lt1"/>
                  </a:solidFill>
                  <a:latin typeface="Calibri"/>
                  <a:ea typeface="Calibri"/>
                  <a:cs typeface="Calibri"/>
                  <a:sym typeface="Calibri"/>
                </a:endParaRPr>
              </a:p>
            </p:txBody>
          </p:sp>
          <p:sp>
            <p:nvSpPr>
              <p:cNvPr id="105" name="Shape 382">
                <a:extLst>
                  <a:ext uri="{FF2B5EF4-FFF2-40B4-BE49-F238E27FC236}">
                    <a16:creationId xmlns:a16="http://schemas.microsoft.com/office/drawing/2014/main" id="{AA3A766F-3BB8-8049-9F08-789BEAB1FEC9}"/>
                  </a:ext>
                </a:extLst>
              </p:cNvPr>
              <p:cNvSpPr/>
              <p:nvPr/>
            </p:nvSpPr>
            <p:spPr>
              <a:xfrm>
                <a:off x="6466670"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6" name="Shape 383">
                <a:extLst>
                  <a:ext uri="{FF2B5EF4-FFF2-40B4-BE49-F238E27FC236}">
                    <a16:creationId xmlns:a16="http://schemas.microsoft.com/office/drawing/2014/main" id="{4A906AC4-54BB-BC41-9228-C9D3097F57AA}"/>
                  </a:ext>
                </a:extLst>
              </p:cNvPr>
              <p:cNvSpPr/>
              <p:nvPr/>
            </p:nvSpPr>
            <p:spPr>
              <a:xfrm>
                <a:off x="4496256" y="50469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07" name="Shape 384">
                <a:extLst>
                  <a:ext uri="{FF2B5EF4-FFF2-40B4-BE49-F238E27FC236}">
                    <a16:creationId xmlns:a16="http://schemas.microsoft.com/office/drawing/2014/main" id="{BCF305AB-A359-D74D-9C05-F22FEED8EB12}"/>
                  </a:ext>
                </a:extLst>
              </p:cNvPr>
              <p:cNvSpPr txBox="1"/>
              <p:nvPr/>
            </p:nvSpPr>
            <p:spPr>
              <a:xfrm rot="18709916">
                <a:off x="6035202" y="3467512"/>
                <a:ext cx="3439249" cy="367777"/>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2015: GFCE</a:t>
                </a:r>
              </a:p>
            </p:txBody>
          </p:sp>
          <p:sp>
            <p:nvSpPr>
              <p:cNvPr id="108" name="Shape 385">
                <a:extLst>
                  <a:ext uri="{FF2B5EF4-FFF2-40B4-BE49-F238E27FC236}">
                    <a16:creationId xmlns:a16="http://schemas.microsoft.com/office/drawing/2014/main" id="{76E773FA-6037-A34D-8E7D-FBCC28F06E04}"/>
                  </a:ext>
                </a:extLst>
              </p:cNvPr>
              <p:cNvSpPr txBox="1"/>
              <p:nvPr/>
            </p:nvSpPr>
            <p:spPr>
              <a:xfrm rot="18709916">
                <a:off x="6493291" y="3518410"/>
                <a:ext cx="3439249" cy="367777"/>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2017: 1</a:t>
                </a:r>
                <a:r>
                  <a:rPr lang="en-US" sz="1600" baseline="30000" dirty="0">
                    <a:solidFill>
                      <a:schemeClr val="dk1"/>
                    </a:solidFill>
                    <a:latin typeface="Calibri"/>
                    <a:ea typeface="Calibri"/>
                    <a:cs typeface="Calibri"/>
                    <a:sym typeface="Calibri"/>
                  </a:rPr>
                  <a:t>st</a:t>
                </a:r>
                <a:r>
                  <a:rPr lang="en-US" sz="1600" dirty="0">
                    <a:solidFill>
                      <a:schemeClr val="dk1"/>
                    </a:solidFill>
                    <a:latin typeface="Calibri"/>
                    <a:ea typeface="Calibri"/>
                    <a:cs typeface="Calibri"/>
                    <a:sym typeface="Calibri"/>
                  </a:rPr>
                  <a:t> IoT botnets</a:t>
                </a:r>
              </a:p>
            </p:txBody>
          </p:sp>
          <p:sp>
            <p:nvSpPr>
              <p:cNvPr id="109" name="Shape 383">
                <a:extLst>
                  <a:ext uri="{FF2B5EF4-FFF2-40B4-BE49-F238E27FC236}">
                    <a16:creationId xmlns:a16="http://schemas.microsoft.com/office/drawing/2014/main" id="{4C42599D-39C4-4E4D-97E8-863EED8480BA}"/>
                  </a:ext>
                </a:extLst>
              </p:cNvPr>
              <p:cNvSpPr/>
              <p:nvPr/>
            </p:nvSpPr>
            <p:spPr>
              <a:xfrm>
                <a:off x="4948630" y="5049409"/>
                <a:ext cx="230700" cy="230700"/>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0" name="Shape 373">
                <a:extLst>
                  <a:ext uri="{FF2B5EF4-FFF2-40B4-BE49-F238E27FC236}">
                    <a16:creationId xmlns:a16="http://schemas.microsoft.com/office/drawing/2014/main" id="{38105F35-5642-4640-AE4F-A6E5B88725F3}"/>
                  </a:ext>
                </a:extLst>
              </p:cNvPr>
              <p:cNvSpPr txBox="1"/>
              <p:nvPr/>
            </p:nvSpPr>
            <p:spPr>
              <a:xfrm rot="18709916">
                <a:off x="4443895" y="3460983"/>
                <a:ext cx="3439249" cy="367777"/>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2007: Cyber attack on Estonia</a:t>
                </a:r>
              </a:p>
            </p:txBody>
          </p:sp>
          <p:sp>
            <p:nvSpPr>
              <p:cNvPr id="111" name="Shape 371">
                <a:extLst>
                  <a:ext uri="{FF2B5EF4-FFF2-40B4-BE49-F238E27FC236}">
                    <a16:creationId xmlns:a16="http://schemas.microsoft.com/office/drawing/2014/main" id="{6288AD86-5252-D946-AC79-09B8EC64BCB9}"/>
                  </a:ext>
                </a:extLst>
              </p:cNvPr>
              <p:cNvSpPr/>
              <p:nvPr/>
            </p:nvSpPr>
            <p:spPr>
              <a:xfrm>
                <a:off x="5472100" y="5049409"/>
                <a:ext cx="230700" cy="230700"/>
              </a:xfrm>
              <a:prstGeom prst="ellipse">
                <a:avLst/>
              </a:prstGeom>
              <a:solidFill>
                <a:srgbClr val="FF0000"/>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2" name="Shape 374">
                <a:extLst>
                  <a:ext uri="{FF2B5EF4-FFF2-40B4-BE49-F238E27FC236}">
                    <a16:creationId xmlns:a16="http://schemas.microsoft.com/office/drawing/2014/main" id="{150FFF18-3094-0149-81FD-8BDD8CF25916}"/>
                  </a:ext>
                </a:extLst>
              </p:cNvPr>
              <p:cNvSpPr txBox="1"/>
              <p:nvPr/>
            </p:nvSpPr>
            <p:spPr>
              <a:xfrm rot="18709814">
                <a:off x="5182153" y="3986468"/>
                <a:ext cx="2075493" cy="276194"/>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2010: Stuxnet</a:t>
                </a:r>
              </a:p>
            </p:txBody>
          </p:sp>
        </p:grpSp>
        <p:sp>
          <p:nvSpPr>
            <p:cNvPr id="113" name="Rectangle 112">
              <a:extLst>
                <a:ext uri="{FF2B5EF4-FFF2-40B4-BE49-F238E27FC236}">
                  <a16:creationId xmlns:a16="http://schemas.microsoft.com/office/drawing/2014/main" id="{F25F2616-1C85-AE42-81CD-D2F06D3AC80D}"/>
                </a:ext>
              </a:extLst>
            </p:cNvPr>
            <p:cNvSpPr/>
            <p:nvPr/>
          </p:nvSpPr>
          <p:spPr>
            <a:xfrm>
              <a:off x="3386477" y="4861273"/>
              <a:ext cx="1993623" cy="276999"/>
            </a:xfrm>
            <a:prstGeom prst="rect">
              <a:avLst/>
            </a:prstGeom>
          </p:spPr>
          <p:txBody>
            <a:bodyPr wrap="none">
              <a:spAutoFit/>
            </a:bodyPr>
            <a:lstStyle/>
            <a:p>
              <a:pPr algn="ctr"/>
              <a:r>
                <a:rPr lang="en-IE" sz="1200" dirty="0"/>
                <a:t>Timeline courtesy Serge </a:t>
              </a:r>
              <a:r>
                <a:rPr lang="en-IE" sz="1200" dirty="0" err="1"/>
                <a:t>Droz</a:t>
              </a:r>
              <a:endParaRPr lang="en-GB" sz="1050" dirty="0"/>
            </a:p>
          </p:txBody>
        </p:sp>
        <p:sp>
          <p:nvSpPr>
            <p:cNvPr id="114" name="Shape 376">
              <a:extLst>
                <a:ext uri="{FF2B5EF4-FFF2-40B4-BE49-F238E27FC236}">
                  <a16:creationId xmlns:a16="http://schemas.microsoft.com/office/drawing/2014/main" id="{4ADBC02F-E155-A941-9C78-398DA05653C0}"/>
                </a:ext>
              </a:extLst>
            </p:cNvPr>
            <p:cNvSpPr txBox="1"/>
            <p:nvPr/>
          </p:nvSpPr>
          <p:spPr>
            <a:xfrm rot="18709722">
              <a:off x="5448264" y="3082894"/>
              <a:ext cx="3585804" cy="453952"/>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2012: WCIT-12  in Dubai (governance)</a:t>
              </a:r>
            </a:p>
          </p:txBody>
        </p:sp>
        <p:sp>
          <p:nvSpPr>
            <p:cNvPr id="117" name="Shape 378">
              <a:extLst>
                <a:ext uri="{FF2B5EF4-FFF2-40B4-BE49-F238E27FC236}">
                  <a16:creationId xmlns:a16="http://schemas.microsoft.com/office/drawing/2014/main" id="{2BD8A96C-AF43-4249-8BC2-892622BA2DDD}"/>
                </a:ext>
              </a:extLst>
            </p:cNvPr>
            <p:cNvSpPr/>
            <p:nvPr/>
          </p:nvSpPr>
          <p:spPr>
            <a:xfrm>
              <a:off x="2235177" y="4705559"/>
              <a:ext cx="216858" cy="216858"/>
            </a:xfrm>
            <a:prstGeom prst="ellipse">
              <a:avLst/>
            </a:prstGeom>
            <a:solidFill>
              <a:srgbClr val="FF00FF"/>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18" name="Shape 364">
              <a:extLst>
                <a:ext uri="{FF2B5EF4-FFF2-40B4-BE49-F238E27FC236}">
                  <a16:creationId xmlns:a16="http://schemas.microsoft.com/office/drawing/2014/main" id="{43476848-C550-9B4D-B20B-DC57577847F8}"/>
                </a:ext>
              </a:extLst>
            </p:cNvPr>
            <p:cNvSpPr txBox="1"/>
            <p:nvPr/>
          </p:nvSpPr>
          <p:spPr>
            <a:xfrm rot="18709799">
              <a:off x="1160357" y="1936862"/>
              <a:ext cx="6905362" cy="270606"/>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1993: start of collaboration of teams in Europe</a:t>
              </a:r>
            </a:p>
          </p:txBody>
        </p:sp>
        <p:sp>
          <p:nvSpPr>
            <p:cNvPr id="2" name="TextBox 1">
              <a:extLst>
                <a:ext uri="{FF2B5EF4-FFF2-40B4-BE49-F238E27FC236}">
                  <a16:creationId xmlns:a16="http://schemas.microsoft.com/office/drawing/2014/main" id="{00CBED1C-CF4C-3644-80CD-069BC084F8C0}"/>
                </a:ext>
              </a:extLst>
            </p:cNvPr>
            <p:cNvSpPr txBox="1"/>
            <p:nvPr/>
          </p:nvSpPr>
          <p:spPr>
            <a:xfrm>
              <a:off x="0" y="2928257"/>
              <a:ext cx="184731" cy="300082"/>
            </a:xfrm>
            <a:prstGeom prst="rect">
              <a:avLst/>
            </a:prstGeom>
            <a:noFill/>
          </p:spPr>
          <p:txBody>
            <a:bodyPr wrap="none" rtlCol="0">
              <a:spAutoFit/>
            </a:bodyPr>
            <a:lstStyle/>
            <a:p>
              <a:endParaRPr lang="en-GB" dirty="0"/>
            </a:p>
          </p:txBody>
        </p:sp>
      </p:grpSp>
      <p:sp>
        <p:nvSpPr>
          <p:cNvPr id="155" name="Shape 375">
            <a:extLst>
              <a:ext uri="{FF2B5EF4-FFF2-40B4-BE49-F238E27FC236}">
                <a16:creationId xmlns:a16="http://schemas.microsoft.com/office/drawing/2014/main" id="{1D183341-336D-A94A-859C-00E3DDA258FE}"/>
              </a:ext>
            </a:extLst>
          </p:cNvPr>
          <p:cNvSpPr/>
          <p:nvPr/>
        </p:nvSpPr>
        <p:spPr>
          <a:xfrm>
            <a:off x="7093339" y="4669779"/>
            <a:ext cx="216858" cy="219600"/>
          </a:xfrm>
          <a:prstGeom prst="ellipse">
            <a:avLst/>
          </a:prstGeom>
          <a:solidFill>
            <a:srgbClr val="FF0000"/>
          </a:solidFill>
          <a:ln>
            <a:noFill/>
          </a:ln>
        </p:spPr>
        <p:txBody>
          <a:bodyPr wrap="square" lIns="91425" tIns="91425" rIns="91425" bIns="91425"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156" name="Shape 385">
            <a:extLst>
              <a:ext uri="{FF2B5EF4-FFF2-40B4-BE49-F238E27FC236}">
                <a16:creationId xmlns:a16="http://schemas.microsoft.com/office/drawing/2014/main" id="{B25C534C-CAE1-FD4D-BC54-E625A27FB339}"/>
              </a:ext>
            </a:extLst>
          </p:cNvPr>
          <p:cNvSpPr txBox="1"/>
          <p:nvPr/>
        </p:nvSpPr>
        <p:spPr>
          <a:xfrm rot="18709916">
            <a:off x="7016523" y="3932764"/>
            <a:ext cx="1263663" cy="345710"/>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&gt;2021: AI</a:t>
            </a:r>
          </a:p>
        </p:txBody>
      </p:sp>
    </p:spTree>
    <p:extLst>
      <p:ext uri="{BB962C8B-B14F-4D97-AF65-F5344CB8AC3E}">
        <p14:creationId xmlns:p14="http://schemas.microsoft.com/office/powerpoint/2010/main" val="154692406"/>
      </p:ext>
    </p:extLst>
  </p:cSld>
  <p:clrMapOvr>
    <a:masterClrMapping/>
  </p:clrMapOvr>
</p:sld>
</file>

<file path=ppt/theme/theme1.xml><?xml version="1.0" encoding="utf-8"?>
<a:theme xmlns:a="http://schemas.openxmlformats.org/drawingml/2006/main" name="GEANT Associatio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_CSIRT_presentation_template" id="{BAE1F2C8-9007-D643-A917-3F531FA67AD0}" vid="{3FA60815-EAB5-2B4B-B484-188C0EDB74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FC14C35B6BD02428EFDFCF6B38DCCFF" ma:contentTypeVersion="3" ma:contentTypeDescription="Create a new document." ma:contentTypeScope="" ma:versionID="cb80918fe4a605eb18370ba55c5d957b">
  <xsd:schema xmlns:xsd="http://www.w3.org/2001/XMLSchema" xmlns:xs="http://www.w3.org/2001/XMLSchema" xmlns:p="http://schemas.microsoft.com/office/2006/metadata/properties" xmlns:ns1="http://schemas.microsoft.com/sharepoint/v3" xmlns:ns2="e7019c98-23ef-46f8-8434-cfd3a3bc7393" targetNamespace="http://schemas.microsoft.com/office/2006/metadata/properties" ma:root="true" ma:fieldsID="19d4d48c21c094bbdb8e7cf95f595ca6" ns1:_="" ns2:_="">
    <xsd:import namespace="http://schemas.microsoft.com/sharepoint/v3"/>
    <xsd:import namespace="e7019c98-23ef-46f8-8434-cfd3a3bc7393"/>
    <xsd:element name="properties">
      <xsd:complexType>
        <xsd:sequence>
          <xsd:element name="documentManagement">
            <xsd:complexType>
              <xsd:all>
                <xsd:element ref="ns1:PublishingStartDate" minOccurs="0"/>
                <xsd:element ref="ns1:PublishingExpirationDate" minOccurs="0"/>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7019c98-23ef-46f8-8434-cfd3a3bc7393" elementFormDefault="qualified">
    <xsd:import namespace="http://schemas.microsoft.com/office/2006/documentManagement/types"/>
    <xsd:import namespace="http://schemas.microsoft.com/office/infopath/2007/PartnerControls"/>
    <xsd:element name="_dlc_DocId" ma:index="11" nillable="true" ma:displayName="Document ID Value" ma:description="The value of the document ID assigned to this item." ma:internalName="_dlc_DocId" ma:readOnly="true">
      <xsd:simpleType>
        <xsd:restriction base="dms:Text"/>
      </xsd:simpleType>
    </xsd:element>
    <xsd:element name="_dlc_DocIdUrl" ma:index="12"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3"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ma:index="10" ma:displayName="Comments"/>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_dlc_DocId xmlns="e7019c98-23ef-46f8-8434-cfd3a3bc7393">GN4PROJ-13-16</_dlc_DocId>
    <_dlc_DocIdUrl xmlns="e7019c98-23ef-46f8-8434-cfd3a3bc7393">
      <Url>https://intranet.geant.org/help-and-support/_layouts/15/DocIdRedir.aspx?ID=GN4PROJ-13-16</Url>
      <Description>GN4PROJ-13-16</Description>
    </_dlc_DocIdUrl>
  </documentManagement>
</p:properties>
</file>

<file path=customXml/itemProps1.xml><?xml version="1.0" encoding="utf-8"?>
<ds:datastoreItem xmlns:ds="http://schemas.openxmlformats.org/officeDocument/2006/customXml" ds:itemID="{F2E35BE0-4019-4082-B1C6-2E4ACDDEA2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7019c98-23ef-46f8-8434-cfd3a3bc739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2C07721-32FF-48B6-9D36-E09F4CC3A69A}">
  <ds:schemaRefs>
    <ds:schemaRef ds:uri="http://schemas.microsoft.com/sharepoint/v3/contenttype/forms"/>
  </ds:schemaRefs>
</ds:datastoreItem>
</file>

<file path=customXml/itemProps3.xml><?xml version="1.0" encoding="utf-8"?>
<ds:datastoreItem xmlns:ds="http://schemas.openxmlformats.org/officeDocument/2006/customXml" ds:itemID="{754E8D75-8AF6-4906-9862-16846F3CF792}">
  <ds:schemaRefs>
    <ds:schemaRef ds:uri="http://schemas.microsoft.com/sharepoint/events"/>
  </ds:schemaRefs>
</ds:datastoreItem>
</file>

<file path=customXml/itemProps4.xml><?xml version="1.0" encoding="utf-8"?>
<ds:datastoreItem xmlns:ds="http://schemas.openxmlformats.org/officeDocument/2006/customXml" ds:itemID="{59AA3960-760A-4B61-8C8B-DBF90F37C8C8}">
  <ds:schemaRefs>
    <ds:schemaRef ds:uri="http://schemas.microsoft.com/office/infopath/2007/PartnerControls"/>
    <ds:schemaRef ds:uri="http://www.w3.org/XML/1998/namespace"/>
    <ds:schemaRef ds:uri="http://purl.org/dc/terms/"/>
    <ds:schemaRef ds:uri="http://schemas.microsoft.com/office/2006/metadata/properties"/>
    <ds:schemaRef ds:uri="http://purl.org/dc/dcmitype/"/>
    <ds:schemaRef ds:uri="http://schemas.microsoft.com/office/2006/documentManagement/types"/>
    <ds:schemaRef ds:uri="http://purl.org/dc/elements/1.1/"/>
    <ds:schemaRef ds:uri="http://schemas.microsoft.com/sharepoint/v3"/>
    <ds:schemaRef ds:uri="http://schemas.openxmlformats.org/package/2006/metadata/core-properties"/>
    <ds:schemaRef ds:uri="e7019c98-23ef-46f8-8434-cfd3a3bc7393"/>
  </ds:schemaRefs>
</ds:datastoreItem>
</file>

<file path=docProps/app.xml><?xml version="1.0" encoding="utf-8"?>
<Properties xmlns="http://schemas.openxmlformats.org/officeDocument/2006/extended-properties" xmlns:vt="http://schemas.openxmlformats.org/officeDocument/2006/docPropsVTypes">
  <Template>GEANT Association</Template>
  <TotalTime>86926</TotalTime>
  <Words>10004</Words>
  <Application>Microsoft Macintosh PowerPoint</Application>
  <PresentationFormat>On-screen Show (16:9)</PresentationFormat>
  <Paragraphs>815</Paragraphs>
  <Slides>61</Slides>
  <Notes>58</Notes>
  <HiddenSlides>4</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61</vt:i4>
      </vt:variant>
    </vt:vector>
  </HeadingPairs>
  <TitlesOfParts>
    <vt:vector size="70" baseType="lpstr">
      <vt:lpstr>-apple-system</vt:lpstr>
      <vt:lpstr>Arial</vt:lpstr>
      <vt:lpstr>Calibri</vt:lpstr>
      <vt:lpstr>Montserrat</vt:lpstr>
      <vt:lpstr>Slack-Lato</vt:lpstr>
      <vt:lpstr>SolexMedium</vt:lpstr>
      <vt:lpstr>Times New Roman</vt:lpstr>
      <vt:lpstr>Wingdings</vt:lpstr>
      <vt:lpstr>GEANT Association</vt:lpstr>
      <vt:lpstr>PowerPoint Presentation</vt:lpstr>
      <vt:lpstr>Whois</vt:lpstr>
      <vt:lpstr>Learning Objectives</vt:lpstr>
      <vt:lpstr>Session Plan </vt:lpstr>
      <vt:lpstr>PowerPoint Presentation</vt:lpstr>
      <vt:lpstr>Let’s get to know each other some more</vt:lpstr>
      <vt:lpstr>The Helium Stick</vt:lpstr>
      <vt:lpstr>What is it you want to protect ?</vt:lpstr>
      <vt:lpstr>Internet history : need for incident management &amp; governance</vt:lpstr>
      <vt:lpstr>Internet history : need for incident management &amp; governance</vt:lpstr>
      <vt:lpstr>Do you have a choice ?</vt:lpstr>
      <vt:lpstr>CSIRT means : to organise incident management</vt:lpstr>
      <vt:lpstr>PowerPoint Presentation</vt:lpstr>
      <vt:lpstr>Starting point #1 :  human</vt:lpstr>
      <vt:lpstr>Question</vt:lpstr>
      <vt:lpstr>Starting point #2 :  terminology</vt:lpstr>
      <vt:lpstr>Question </vt:lpstr>
      <vt:lpstr>Starting point #3 : SIM3 </vt:lpstr>
      <vt:lpstr>SIM3 ctd.</vt:lpstr>
      <vt:lpstr>Starting point #4 : FIRST CSIRT/SOC/ISAC Services Framework </vt:lpstr>
      <vt:lpstr>PowerPoint Presentation</vt:lpstr>
      <vt:lpstr>For your CSIRT to make sense you must understand your organisation</vt:lpstr>
      <vt:lpstr>Organisation of security</vt:lpstr>
      <vt:lpstr>Security Management Cycle</vt:lpstr>
      <vt:lpstr>CSIRT as spaceship</vt:lpstr>
      <vt:lpstr>Example: PariSto Bank </vt:lpstr>
      <vt:lpstr>Exercise (30+ minutes)</vt:lpstr>
      <vt:lpstr>PowerPoint Presentation</vt:lpstr>
      <vt:lpstr>Mandate (SIM3 O-1)</vt:lpstr>
      <vt:lpstr>Constituency (SIM3 O-2) </vt:lpstr>
      <vt:lpstr>Authority (SIM3 O-3)</vt:lpstr>
      <vt:lpstr>Responsibility (SIM3 O-4)</vt:lpstr>
      <vt:lpstr>Services (SIM3 O-5)</vt:lpstr>
      <vt:lpstr>FIRST Services Framework: Service Areas and Services  (Functions left out)</vt:lpstr>
      <vt:lpstr>FIRST Services Framework: Service Areas, Services and Functions</vt:lpstr>
      <vt:lpstr>CSIRT core service(s)</vt:lpstr>
      <vt:lpstr>IM Service cycle</vt:lpstr>
      <vt:lpstr>PSIRT core service</vt:lpstr>
      <vt:lpstr>Public Media Policy (SIM3 O-6)</vt:lpstr>
      <vt:lpstr>Service levels (SIM3 O-7)</vt:lpstr>
      <vt:lpstr>Incident classification (SIM3 O-8)  </vt:lpstr>
      <vt:lpstr>Participation in CSIRT systems (SIM3 O-9)</vt:lpstr>
      <vt:lpstr>CSIRT charter (SIM3 O-10)</vt:lpstr>
      <vt:lpstr>Charter ctd : structure of team</vt:lpstr>
      <vt:lpstr>Charter ctd : place of team in organisation</vt:lpstr>
      <vt:lpstr>Charter example ToC</vt:lpstr>
      <vt:lpstr>Security Policy (SIM3 O-11)</vt:lpstr>
      <vt:lpstr>PowerPoint Presentation</vt:lpstr>
      <vt:lpstr>Exercise (15 minutes)</vt:lpstr>
      <vt:lpstr>Code of Conduct (SIM3 H-1) &amp; TRUST</vt:lpstr>
      <vt:lpstr>Staff Resilience (SIM3 H-2)</vt:lpstr>
      <vt:lpstr>Skillset (SIM3 H-3)</vt:lpstr>
      <vt:lpstr>Staff development (SIM3 H-4)  &amp; Technical and Soft Skills training (SIM3 H-5 and H-6)</vt:lpstr>
      <vt:lpstr>Prime “soft” skill: human communication </vt:lpstr>
      <vt:lpstr>External networking (SIM3 H-7)</vt:lpstr>
      <vt:lpstr>PowerPoint Presentation</vt:lpstr>
      <vt:lpstr>Stay in the picture</vt:lpstr>
      <vt:lpstr>Solving the puzzle takes …</vt:lpstr>
      <vt:lpstr>Stay informed</vt:lpstr>
      <vt:lpstr>Reading List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 Harris</dc:creator>
  <cp:keywords/>
  <dc:description>change to funding information Nov 2015</dc:description>
  <cp:lastModifiedBy>Nicole Harris</cp:lastModifiedBy>
  <cp:revision>250</cp:revision>
  <cp:lastPrinted>2024-02-06T06:02:20Z</cp:lastPrinted>
  <dcterms:created xsi:type="dcterms:W3CDTF">2018-10-05T14:17:24Z</dcterms:created>
  <dcterms:modified xsi:type="dcterms:W3CDTF">2024-07-03T12:43:09Z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0x010100EFC14C35B6BD02428EFDFCF6B38DCCFF</vt:lpwstr>
  </property>
  <property fmtid="{D5CDD505-2E9C-101B-9397-08002B2CF9AE}" pid="3" name="_dlc_DocIdItemGuid">
    <vt:lpwstr>44859268-e552-4f71-81b4-ca39bd175d99</vt:lpwstr>
  </property>
</Properties>
</file>